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21.jpeg" ContentType="image/jpeg"/>
  <Override PartName="/ppt/media/image16.png" ContentType="image/png"/>
  <Override PartName="/ppt/media/image15.png" ContentType="image/png"/>
  <Override PartName="/ppt/media/image23.jpeg" ContentType="image/jpe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1.png" ContentType="image/png"/>
  <Override PartName="/ppt/media/image1.png" ContentType="image/png"/>
  <Override PartName="/ppt/media/image36.png" ContentType="image/png"/>
  <Override PartName="/ppt/media/image56.png" ContentType="image/png"/>
  <Override PartName="/ppt/media/image6.png" ContentType="image/png"/>
  <Override PartName="/ppt/media/image58.png" ContentType="image/png"/>
  <Override PartName="/ppt/media/image8.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5" name="PlaceHolder 5"/>
          <p:cNvSpPr>
            <a:spLocks noGrp="1"/>
          </p:cNvSpPr>
          <p:nvPr>
            <p:ph type="body"/>
          </p:nvPr>
        </p:nvSpPr>
        <p:spPr>
          <a:xfrm>
            <a:off x="6022080" y="3682080"/>
            <a:ext cx="26496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37" name="PlaceHolder 7"/>
          <p:cNvSpPr>
            <a:spLocks noGrp="1"/>
          </p:cNvSpPr>
          <p:nvPr>
            <p:ph type="body"/>
          </p:nvPr>
        </p:nvSpPr>
        <p:spPr>
          <a:xfrm>
            <a:off x="457200" y="3682080"/>
            <a:ext cx="26496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IN"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IN"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IN" sz="4400" spc="-1" strike="noStrike">
                <a:solidFill>
                  <a:srgbClr val="000000"/>
                </a:solidFill>
                <a:uFill>
                  <a:solidFill>
                    <a:srgbClr val="ffffff"/>
                  </a:solidFill>
                </a:uFill>
                <a:latin typeface="Arial"/>
              </a:rPr>
              <a:t>Click </a:t>
            </a:r>
            <a:r>
              <a:rPr b="0" lang="en-IN" sz="4400" spc="-1" strike="noStrike">
                <a:solidFill>
                  <a:srgbClr val="000000"/>
                </a:solidFill>
                <a:uFill>
                  <a:solidFill>
                    <a:srgbClr val="ffffff"/>
                  </a:solidFill>
                </a:uFill>
                <a:latin typeface="Arial"/>
              </a:rPr>
              <a:t>to </a:t>
            </a:r>
            <a:r>
              <a:rPr b="0" lang="en-IN" sz="4400" spc="-1" strike="noStrike">
                <a:solidFill>
                  <a:srgbClr val="000000"/>
                </a:solidFill>
                <a:uFill>
                  <a:solidFill>
                    <a:srgbClr val="ffffff"/>
                  </a:solidFill>
                </a:uFill>
                <a:latin typeface="Arial"/>
              </a:rPr>
              <a:t>edit </a:t>
            </a:r>
            <a:r>
              <a:rPr b="0" lang="en-IN" sz="4400" spc="-1" strike="noStrike">
                <a:solidFill>
                  <a:srgbClr val="000000"/>
                </a:solidFill>
                <a:uFill>
                  <a:solidFill>
                    <a:srgbClr val="ffffff"/>
                  </a:solidFill>
                </a:uFill>
                <a:latin typeface="Arial"/>
              </a:rPr>
              <a:t>the </a:t>
            </a:r>
            <a:r>
              <a:rPr b="0" lang="en-IN" sz="4400" spc="-1" strike="noStrike">
                <a:solidFill>
                  <a:srgbClr val="000000"/>
                </a:solidFill>
                <a:uFill>
                  <a:solidFill>
                    <a:srgbClr val="ffffff"/>
                  </a:solidFill>
                </a:uFill>
                <a:latin typeface="Arial"/>
              </a:rPr>
              <a:t>title </a:t>
            </a:r>
            <a:r>
              <a:rPr b="0" lang="en-IN" sz="4400" spc="-1" strike="noStrike">
                <a:solidFill>
                  <a:srgbClr val="000000"/>
                </a:solidFill>
                <a:uFill>
                  <a:solidFill>
                    <a:srgbClr val="ffffff"/>
                  </a:solidFill>
                </a:uFill>
                <a:latin typeface="Arial"/>
              </a:rPr>
              <a:t>text </a:t>
            </a:r>
            <a:r>
              <a:rPr b="0" lang="en-IN" sz="4400" spc="-1" strike="noStrike">
                <a:solidFill>
                  <a:srgbClr val="000000"/>
                </a:solidFill>
                <a:uFill>
                  <a:solidFill>
                    <a:srgbClr val="ffffff"/>
                  </a:solidFill>
                </a:uFill>
                <a:latin typeface="Arial"/>
              </a:rPr>
              <a:t>forma</a:t>
            </a:r>
            <a:r>
              <a:rPr b="0" lang="en-IN" sz="4400" spc="-1" strike="noStrike">
                <a:solidFill>
                  <a:srgbClr val="000000"/>
                </a:solidFill>
                <a:uFill>
                  <a:solidFill>
                    <a:srgbClr val="ffffff"/>
                  </a:solidFill>
                </a:uFill>
                <a:latin typeface="Arial"/>
              </a:rPr>
              <a:t>t</a:t>
            </a:r>
            <a:endParaRPr b="0" lang="en-IN"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IN" sz="3200" spc="-1" strike="noStrike">
                <a:solidFill>
                  <a:srgbClr val="000000"/>
                </a:solidFill>
                <a:uFill>
                  <a:solidFill>
                    <a:srgbClr val="ffffff"/>
                  </a:solidFill>
                </a:uFill>
                <a:latin typeface="Arial"/>
              </a:rPr>
              <a:t>Click to edit the outline text format</a:t>
            </a:r>
            <a:endParaRPr b="0" lang="en-IN"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uFill>
                  <a:solidFill>
                    <a:srgbClr val="ffffff"/>
                  </a:solidFill>
                </a:uFill>
                <a:latin typeface="Arial"/>
              </a:rPr>
              <a:t>Second Outline Level</a:t>
            </a:r>
            <a:endParaRPr b="0" lang="en-IN"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uFill>
                  <a:solidFill>
                    <a:srgbClr val="ffffff"/>
                  </a:solidFill>
                </a:uFill>
                <a:latin typeface="Arial"/>
              </a:rPr>
              <a:t>Third Outline Level</a:t>
            </a:r>
            <a:endParaRPr b="0" lang="en-IN"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uFill>
                  <a:solidFill>
                    <a:srgbClr val="ffffff"/>
                  </a:solidFill>
                </a:uFill>
                <a:latin typeface="Arial"/>
              </a:rPr>
              <a:t>Fourth Outline Level</a:t>
            </a:r>
            <a:endParaRPr b="0" lang="en-IN"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s://jigsaw.w3.org/css-validator/" TargetMode="External"/><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hyperlink" Target="https://developer.mozilla.org/en-US/docs/Learn/Getting_started_with_the_web/CSS_basics" TargetMode="External"/><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hyperlink" Target="https://developer.mozilla.org/en-US/docs/Learn/Getting_started_with_the_web/CSS_basics" TargetMode="External"/><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hyperlink" Target="https://developer.mozilla.org/en-US/docs/Learn/Getting_started_with_the_web/CSS_basics" TargetMode="External"/><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hyperlink" Target="https://developer.mozilla.org/en-US/docs/Learn/Getting_started_with_the_web/CSS_basics" TargetMode="External"/><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hyperlink" Target="https://developer.mozilla.org/en-US/docs/Learn/Getting_started_with_the_web/CSS_basics" TargetMode="External"/><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hyperlink" Target="https://developer.mozilla.org/en-US/docs/Web/API/Document_Object_Model" TargetMode="External"/><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hyperlink" Target="https://developer.mozilla.org/en-US/docs/Web/API/Document_Object_Model/Introduction" TargetMode="External"/><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hyperlink" Target="https://developer.mozilla.org/en-US/docs/Web/API/Document_object_model/Using_the_W3C_DOM_Level_1_Core" TargetMode="External"/><Relationship Id="rId2" Type="http://schemas.openxmlformats.org/officeDocument/2006/relationships/image" Target="../media/image21.jpe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s://developer.mozilla.org/en-US/docs/Web/API/Element/outerHTML" TargetMode="External"/><Relationship Id="rId2" Type="http://schemas.openxmlformats.org/officeDocument/2006/relationships/image" Target="../media/image22.png"/><Relationship Id="rId3" Type="http://schemas.openxmlformats.org/officeDocument/2006/relationships/image" Target="../media/image23.jpe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hyperlink" Target="https://www.w3.org/DOM/" TargetMode="External"/><Relationship Id="rId2" Type="http://schemas.openxmlformats.org/officeDocument/2006/relationships/hyperlink" Target="https://developer.mozilla.org/fr/docs/DOM_Levels" TargetMode="External"/><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hyperlink" Target="https://developer.mozilla.org/fr/docs/DOM_Levels" TargetMode="External"/><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hyperlink" Target="https://developer.mozilla.org/fr/docs/DOM_Levels" TargetMode="External"/><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hyperlink" Target="https://developer.mozilla.org/fr/docs/DOM_Levels" TargetMode="External"/><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hyperlink" Target="https://mdn.mozillademos.org/files/3623/CSS_Modules_and_Snapshots.png" TargetMode="External"/><Relationship Id="rId2" Type="http://schemas.openxmlformats.org/officeDocument/2006/relationships/image" Target="../media/image1.pn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hyperlink" Target="https://developer.mozilla.org/en-US/docs/Learn/JavaScript/Building_blocks/Events" TargetMode="External"/><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hyperlink" Target="https://developer.mozilla.org/en-US/docs/Learn/Getting_started_with_the_web/CSS_basics" TargetMode="External"/><Relationship Id="rId2" Type="http://schemas.openxmlformats.org/officeDocument/2006/relationships/hyperlink" Target="https://developer.mozilla.org/en-US/docs/Web/CSS/position" TargetMode="External"/><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hyperlink" Target="https://developer.mozilla.org/en-US/docs/Web/CSS/z-index" TargetMode="External"/><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ustomShape 1"/>
          <p:cNvSpPr/>
          <p:nvPr/>
        </p:nvSpPr>
        <p:spPr>
          <a:xfrm>
            <a:off x="304920" y="380880"/>
            <a:ext cx="8607600" cy="60930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00b050"/>
                </a:solidFill>
                <a:uFill>
                  <a:solidFill>
                    <a:srgbClr val="ffffff"/>
                  </a:solidFill>
                </a:uFill>
                <a:latin typeface="Calibri"/>
                <a:ea typeface="DejaVu Sans"/>
              </a:rPr>
              <a:t>Experiment No. 3</a:t>
            </a:r>
            <a:endParaRPr b="0" lang="en-IN" sz="1800" spc="-1" strike="noStrike">
              <a:solidFill>
                <a:srgbClr val="000000"/>
              </a:solidFill>
              <a:uFill>
                <a:solidFill>
                  <a:srgbClr val="ffffff"/>
                </a:solidFill>
              </a:uFill>
              <a:latin typeface="Arial"/>
            </a:endParaRPr>
          </a:p>
          <a:p>
            <a:pPr algn="just">
              <a:lnSpc>
                <a:spcPct val="100000"/>
              </a:lnSpc>
            </a:pPr>
            <a:r>
              <a:rPr b="0" lang="en-IN" sz="2800" spc="-1" strike="noStrike">
                <a:solidFill>
                  <a:srgbClr val="ff0000"/>
                </a:solidFill>
                <a:uFill>
                  <a:solidFill>
                    <a:srgbClr val="ffffff"/>
                  </a:solidFill>
                </a:uFill>
                <a:latin typeface="Calibri"/>
                <a:ea typeface="DejaVu Sans"/>
              </a:rPr>
              <a:t>Problem Definition: a) Develop and demonstrate, using JavaScript script, a XHTML document that contains three short paragraphs of text, stacked on top of each other, with only enough of each showing so that the mouse cursor can be placed over some part of  them. When the cursor is placed over the exposed part of any paragraph, it should rise to the top to become completely visible. </a:t>
            </a:r>
            <a:endParaRPr b="0" lang="en-IN" sz="1800" spc="-1" strike="noStrike">
              <a:solidFill>
                <a:srgbClr val="000000"/>
              </a:solidFill>
              <a:uFill>
                <a:solidFill>
                  <a:srgbClr val="ffffff"/>
                </a:solidFill>
              </a:uFill>
              <a:latin typeface="Arial"/>
            </a:endParaRPr>
          </a:p>
          <a:p>
            <a:pPr algn="just">
              <a:lnSpc>
                <a:spcPct val="100000"/>
              </a:lnSpc>
            </a:pPr>
            <a:r>
              <a:rPr b="0" lang="en-IN" sz="2800" spc="-1" strike="noStrike">
                <a:solidFill>
                  <a:srgbClr val="ff0000"/>
                </a:solidFill>
                <a:uFill>
                  <a:solidFill>
                    <a:srgbClr val="ffffff"/>
                  </a:solidFill>
                </a:uFill>
                <a:latin typeface="Calibri"/>
                <a:ea typeface="DejaVu Sans"/>
              </a:rPr>
              <a:t>b) Modify the above document so that when a paragraph is moved from the top stacking position, it returns to its original position rather than to the bottom</a:t>
            </a:r>
            <a:endParaRPr b="0" lang="en-IN" sz="1800" spc="-1" strike="noStrike">
              <a:solidFill>
                <a:srgbClr val="000000"/>
              </a:solidFill>
              <a:uFill>
                <a:solidFill>
                  <a:srgbClr val="ffffff"/>
                </a:solidFill>
              </a:uFill>
              <a:latin typeface="Arial"/>
            </a:endParaRPr>
          </a:p>
          <a:p>
            <a:pPr algn="ctr">
              <a:lnSpc>
                <a:spcPct val="100000"/>
              </a:lnSpc>
            </a:pPr>
            <a:endParaRPr b="0" lang="en-IN" sz="1800" spc="-1" strike="noStrike">
              <a:solidFill>
                <a:srgbClr val="000000"/>
              </a:solidFill>
              <a:uFill>
                <a:solidFill>
                  <a:srgbClr val="ffffff"/>
                </a:solidFill>
              </a:uFill>
              <a:latin typeface="Arial"/>
            </a:endParaRPr>
          </a:p>
          <a:p>
            <a:pPr algn="ctr">
              <a:lnSpc>
                <a:spcPct val="100000"/>
              </a:lnSpc>
            </a:pPr>
            <a:endParaRPr b="0" lang="en-IN" sz="1800" spc="-1" strike="noStrike">
              <a:solidFill>
                <a:srgbClr val="000000"/>
              </a:solidFill>
              <a:uFill>
                <a:solidFill>
                  <a:srgbClr val="ffffff"/>
                </a:solidFill>
              </a:uFill>
              <a:latin typeface="Arial"/>
            </a:endParaRPr>
          </a:p>
          <a:p>
            <a:pPr algn="ctr">
              <a:lnSpc>
                <a:spcPct val="100000"/>
              </a:lnSpc>
            </a:pPr>
            <a:endParaRPr b="0" lang="en-IN" sz="1800" spc="-1" strike="noStrike">
              <a:solidFill>
                <a:srgbClr val="000000"/>
              </a:solidFill>
              <a:uFill>
                <a:solidFill>
                  <a:srgbClr val="ffffff"/>
                </a:solidFill>
              </a:uFill>
              <a:latin typeface="Arial"/>
            </a:endParaRPr>
          </a:p>
          <a:p>
            <a:pPr algn="ctr">
              <a:lnSpc>
                <a:spcPct val="100000"/>
              </a:lnSpc>
            </a:pPr>
            <a:endParaRPr b="0" lang="en-IN" sz="1800" spc="-1" strike="noStrike">
              <a:solidFill>
                <a:srgbClr val="000000"/>
              </a:solidFill>
              <a:uFill>
                <a:solidFill>
                  <a:srgbClr val="ffffff"/>
                </a:solidFill>
              </a:uFill>
              <a:latin typeface="Arial"/>
            </a:endParaRPr>
          </a:p>
        </p:txBody>
      </p:sp>
      <p:sp>
        <p:nvSpPr>
          <p:cNvPr id="39" name="CustomShape 2"/>
          <p:cNvSpPr/>
          <p:nvPr/>
        </p:nvSpPr>
        <p:spPr>
          <a:xfrm>
            <a:off x="1828800" y="6356520"/>
            <a:ext cx="44168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40" name="CustomShape 3"/>
          <p:cNvSpPr/>
          <p:nvPr/>
        </p:nvSpPr>
        <p:spPr>
          <a:xfrm>
            <a:off x="457200" y="6356520"/>
            <a:ext cx="2130840" cy="36216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8b8b8b"/>
                </a:solidFill>
                <a:uFill>
                  <a:solidFill>
                    <a:srgbClr val="ffffff"/>
                  </a:solidFill>
                </a:uFill>
                <a:latin typeface="Calibri"/>
                <a:ea typeface="DejaVu Sans"/>
              </a:rPr>
              <a:t>6/1/2017</a:t>
            </a:r>
            <a:endParaRPr b="0" lang="en-IN" sz="1800" spc="-1" strike="noStrike">
              <a:solidFill>
                <a:srgbClr val="000000"/>
              </a:solidFill>
              <a:uFill>
                <a:solidFill>
                  <a:srgbClr val="ffffff"/>
                </a:solidFill>
              </a:uFill>
              <a:latin typeface="Arial"/>
            </a:endParaRPr>
          </a:p>
        </p:txBody>
      </p:sp>
      <p:sp>
        <p:nvSpPr>
          <p:cNvPr id="41" name="CustomShape 4"/>
          <p:cNvSpPr/>
          <p:nvPr/>
        </p:nvSpPr>
        <p:spPr>
          <a:xfrm>
            <a:off x="6553080" y="6356520"/>
            <a:ext cx="2130840" cy="362160"/>
          </a:xfrm>
          <a:prstGeom prst="rect">
            <a:avLst/>
          </a:prstGeom>
          <a:noFill/>
          <a:ln>
            <a:noFill/>
          </a:ln>
        </p:spPr>
        <p:style>
          <a:lnRef idx="0"/>
          <a:fillRef idx="0"/>
          <a:effectRef idx="0"/>
          <a:fontRef idx="minor"/>
        </p:style>
      </p:sp>
      <p:sp>
        <p:nvSpPr>
          <p:cNvPr id="42" name="CustomShape 5"/>
          <p:cNvSpPr/>
          <p:nvPr/>
        </p:nvSpPr>
        <p:spPr>
          <a:xfrm rot="19936200">
            <a:off x="5789520" y="5028480"/>
            <a:ext cx="2622960" cy="941760"/>
          </a:xfrm>
          <a:prstGeom prst="moon">
            <a:avLst>
              <a:gd name="adj" fmla="val 36937"/>
            </a:avLst>
          </a:prstGeom>
          <a:gradFill>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a:gradFill>
          <a:ln>
            <a:round/>
          </a:ln>
        </p:spPr>
        <p:style>
          <a:lnRef idx="2">
            <a:schemeClr val="accent1">
              <a:shade val="50000"/>
            </a:schemeClr>
          </a:lnRef>
          <a:fillRef idx="1">
            <a:schemeClr val="accent1"/>
          </a:fillRef>
          <a:effectRef idx="0">
            <a:schemeClr val="accent1"/>
          </a:effectRef>
          <a:fontRef idx="minor"/>
        </p:style>
      </p:sp>
      <p:sp>
        <p:nvSpPr>
          <p:cNvPr id="43" name="CustomShape 6"/>
          <p:cNvSpPr/>
          <p:nvPr/>
        </p:nvSpPr>
        <p:spPr>
          <a:xfrm>
            <a:off x="6027120" y="5158440"/>
            <a:ext cx="2054520" cy="606600"/>
          </a:xfrm>
          <a:prstGeom prst="rect">
            <a:avLst/>
          </a:prstGeom>
          <a:solidFill>
            <a:srgbClr val="92d050">
              <a:alpha val="43000"/>
            </a:srgbClr>
          </a:solidFill>
          <a:ln>
            <a:round/>
          </a:ln>
        </p:spPr>
        <p:style>
          <a:lnRef idx="2">
            <a:schemeClr val="accent1">
              <a:shade val="50000"/>
            </a:schemeClr>
          </a:lnRef>
          <a:fillRef idx="1">
            <a:schemeClr val="accent1"/>
          </a:fillRef>
          <a:effectRef idx="0">
            <a:schemeClr val="accent1"/>
          </a:effectRef>
          <a:fontRef idx="minor"/>
        </p:style>
      </p:sp>
      <p:sp>
        <p:nvSpPr>
          <p:cNvPr id="44" name="CustomShape 7"/>
          <p:cNvSpPr/>
          <p:nvPr/>
        </p:nvSpPr>
        <p:spPr>
          <a:xfrm>
            <a:off x="6019920" y="5257800"/>
            <a:ext cx="1825920" cy="3621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uFill>
                  <a:solidFill>
                    <a:srgbClr val="ffffff"/>
                  </a:solidFill>
                </a:uFill>
                <a:latin typeface="Calibri"/>
                <a:ea typeface="DejaVu Sans"/>
              </a:rPr>
              <a:t>          </a:t>
            </a:r>
            <a:r>
              <a:rPr b="1" lang="en-IN" sz="1800" spc="-1" strike="noStrike">
                <a:solidFill>
                  <a:srgbClr val="7030a0"/>
                </a:solidFill>
                <a:uFill>
                  <a:solidFill>
                    <a:srgbClr val="ffffff"/>
                  </a:solidFill>
                </a:uFill>
                <a:latin typeface="Calibri"/>
                <a:ea typeface="DejaVu Sans"/>
              </a:rPr>
              <a:t>CSE@GIT</a:t>
            </a:r>
            <a:endParaRPr b="0" lang="en-IN"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Format for Document-level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Style sheet appears as a list of rules that are the content of a </a:t>
            </a:r>
            <a:r>
              <a:rPr b="1" lang="en-IN" sz="2600" spc="-1" strike="noStrike">
                <a:solidFill>
                  <a:srgbClr val="000000"/>
                </a:solidFill>
                <a:uFill>
                  <a:solidFill>
                    <a:srgbClr val="ffffff"/>
                  </a:solidFill>
                </a:uFill>
                <a:latin typeface="Calibri"/>
                <a:ea typeface="DejaVu Sans"/>
              </a:rPr>
              <a:t>&lt;style&gt;</a:t>
            </a:r>
            <a:r>
              <a:rPr b="0" lang="en-IN" sz="2600" spc="-1" strike="noStrike">
                <a:solidFill>
                  <a:srgbClr val="000000"/>
                </a:solidFill>
                <a:uFill>
                  <a:solidFill>
                    <a:srgbClr val="ffffff"/>
                  </a:solidFill>
                </a:uFill>
                <a:latin typeface="Calibri"/>
                <a:ea typeface="DejaVu Sans"/>
              </a:rPr>
              <a:t> tag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a:t>
            </a:r>
            <a:r>
              <a:rPr b="1" lang="en-IN" sz="2600" spc="-1" strike="noStrike">
                <a:solidFill>
                  <a:srgbClr val="000000"/>
                </a:solidFill>
                <a:uFill>
                  <a:solidFill>
                    <a:srgbClr val="ffffff"/>
                  </a:solidFill>
                </a:uFill>
                <a:latin typeface="Calibri"/>
                <a:ea typeface="DejaVu Sans"/>
              </a:rPr>
              <a:t>&lt;style&gt;</a:t>
            </a:r>
            <a:r>
              <a:rPr b="0" lang="en-IN" sz="2600" spc="-1" strike="noStrike">
                <a:solidFill>
                  <a:srgbClr val="000000"/>
                </a:solidFill>
                <a:uFill>
                  <a:solidFill>
                    <a:srgbClr val="ffffff"/>
                  </a:solidFill>
                </a:uFill>
                <a:latin typeface="Calibri"/>
                <a:ea typeface="DejaVu Sans"/>
              </a:rPr>
              <a:t> tag must include the </a:t>
            </a:r>
            <a:r>
              <a:rPr b="1" lang="en-IN" sz="2600" spc="-1" strike="noStrike">
                <a:solidFill>
                  <a:srgbClr val="000000"/>
                </a:solidFill>
                <a:uFill>
                  <a:solidFill>
                    <a:srgbClr val="ffffff"/>
                  </a:solidFill>
                </a:uFill>
                <a:latin typeface="Calibri"/>
                <a:ea typeface="DejaVu Sans"/>
              </a:rPr>
              <a:t>type</a:t>
            </a:r>
            <a:r>
              <a:rPr b="0" lang="en-IN" sz="2600" spc="-1" strike="noStrike">
                <a:solidFill>
                  <a:srgbClr val="000000"/>
                </a:solidFill>
                <a:uFill>
                  <a:solidFill>
                    <a:srgbClr val="ffffff"/>
                  </a:solidFill>
                </a:uFill>
                <a:latin typeface="Calibri"/>
                <a:ea typeface="DejaVu Sans"/>
              </a:rPr>
              <a:t> attribute, set to </a:t>
            </a:r>
            <a:r>
              <a:rPr b="1" lang="en-IN" sz="2600" spc="-1" strike="noStrike">
                <a:solidFill>
                  <a:srgbClr val="000000"/>
                </a:solidFill>
                <a:uFill>
                  <a:solidFill>
                    <a:srgbClr val="ffffff"/>
                  </a:solidFill>
                </a:uFill>
                <a:latin typeface="Calibri"/>
                <a:ea typeface="DejaVu Sans"/>
              </a:rPr>
              <a:t>"text/css"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list of rules must be placed in an HTML comment, because it is not HTML</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Comments in the rule list must have a different form - use C comments (/*…*/)</a:t>
            </a:r>
            <a:endParaRPr b="0" lang="en-IN" sz="1800" spc="-1" strike="noStrike">
              <a:solidFill>
                <a:srgbClr val="000000"/>
              </a:solidFill>
              <a:uFill>
                <a:solidFill>
                  <a:srgbClr val="ffffff"/>
                </a:solidFill>
              </a:uFill>
              <a:latin typeface="Arial"/>
            </a:endParaRPr>
          </a:p>
        </p:txBody>
      </p:sp>
      <p:sp>
        <p:nvSpPr>
          <p:cNvPr id="8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81"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Linking an External Stylesheet</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A </a:t>
            </a:r>
            <a:r>
              <a:rPr b="1" lang="en-IN" sz="2600" spc="-1" strike="noStrike">
                <a:solidFill>
                  <a:srgbClr val="000000"/>
                </a:solidFill>
                <a:uFill>
                  <a:solidFill>
                    <a:srgbClr val="ffffff"/>
                  </a:solidFill>
                </a:uFill>
                <a:latin typeface="Calibri"/>
                <a:ea typeface="DejaVu Sans"/>
              </a:rPr>
              <a:t>&lt;link&gt;</a:t>
            </a:r>
            <a:r>
              <a:rPr b="0" lang="en-IN" sz="2600" spc="-1" strike="noStrike">
                <a:solidFill>
                  <a:srgbClr val="000000"/>
                </a:solidFill>
                <a:uFill>
                  <a:solidFill>
                    <a:srgbClr val="ffffff"/>
                  </a:solidFill>
                </a:uFill>
                <a:latin typeface="Calibri"/>
                <a:ea typeface="DejaVu Sans"/>
              </a:rPr>
              <a:t> tag is used to specify that the browser is to fetch and use an external style sheet file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US" sz="2600" spc="-1" strike="noStrike">
                <a:solidFill>
                  <a:srgbClr val="000000"/>
                </a:solidFill>
                <a:uFill>
                  <a:solidFill>
                    <a:srgbClr val="ffffff"/>
                  </a:solidFill>
                </a:uFill>
                <a:latin typeface="Arial"/>
                <a:ea typeface="DejaVu Sans"/>
              </a:rPr>
              <a:t>External style sheets can be validated</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hlinkClick r:id="rId1"/>
              </a:rPr>
              <a:t>https://jigsaw.w3.org/css-validator/</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p:txBody>
      </p:sp>
      <p:sp>
        <p:nvSpPr>
          <p:cNvPr id="8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84" name="CustomShape 3"/>
          <p:cNvSpPr/>
          <p:nvPr/>
        </p:nvSpPr>
        <p:spPr>
          <a:xfrm>
            <a:off x="6553080" y="6356520"/>
            <a:ext cx="2129040" cy="360360"/>
          </a:xfrm>
          <a:prstGeom prst="rect">
            <a:avLst/>
          </a:prstGeom>
          <a:noFill/>
          <a:ln>
            <a:noFill/>
          </a:ln>
        </p:spPr>
        <p:style>
          <a:lnRef idx="0"/>
          <a:fillRef idx="0"/>
          <a:effectRef idx="0"/>
          <a:fontRef idx="minor"/>
        </p:style>
      </p:sp>
      <p:pic>
        <p:nvPicPr>
          <p:cNvPr id="85" name="" descr=""/>
          <p:cNvPicPr/>
          <p:nvPr/>
        </p:nvPicPr>
        <p:blipFill>
          <a:blip r:embed="rId2"/>
          <a:stretch/>
        </p:blipFill>
        <p:spPr>
          <a:xfrm>
            <a:off x="414000" y="2066040"/>
            <a:ext cx="8372160" cy="133308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General Form, Document 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r>
              <a:rPr b="0" lang="en-IN" sz="2600" spc="-1" strike="noStrike">
                <a:solidFill>
                  <a:srgbClr val="000000"/>
                </a:solidFill>
                <a:uFill>
                  <a:solidFill>
                    <a:srgbClr val="ffffff"/>
                  </a:solidFill>
                </a:uFill>
                <a:latin typeface="Calibri"/>
                <a:ea typeface="DejaVu Sans"/>
              </a:rPr>
              <a:t>General form:</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Form of the rules:</a:t>
            </a:r>
            <a:endParaRPr b="0" lang="en-IN"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selector</a:t>
            </a:r>
            <a:r>
              <a:rPr b="0" lang="en-IN" sz="2600" spc="-1" strike="noStrike">
                <a:solidFill>
                  <a:srgbClr val="000000"/>
                </a:solidFill>
                <a:uFill>
                  <a:solidFill>
                    <a:srgbClr val="ffffff"/>
                  </a:solidFill>
                </a:uFill>
                <a:latin typeface="Calibri"/>
                <a:ea typeface="DejaVu Sans"/>
              </a:rPr>
              <a:t> { list of property/values}</a:t>
            </a:r>
            <a:endParaRPr b="0" lang="en-IN"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Each property/value pair has the form:</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property</a:t>
            </a:r>
            <a:r>
              <a:rPr b="1" lang="en-IN" sz="2600" spc="-1" strike="noStrike">
                <a:solidFill>
                  <a:srgbClr val="000000"/>
                </a:solidFill>
                <a:uFill>
                  <a:solidFill>
                    <a:srgbClr val="ffffff"/>
                  </a:solidFill>
                </a:uFill>
                <a:latin typeface="Calibri"/>
                <a:ea typeface="DejaVu Sans"/>
              </a:rPr>
              <a:t>:</a:t>
            </a:r>
            <a:r>
              <a:rPr b="0" lang="en-IN" sz="2600" spc="-1" strike="noStrike">
                <a:solidFill>
                  <a:srgbClr val="000000"/>
                </a:solidFill>
                <a:uFill>
                  <a:solidFill>
                    <a:srgbClr val="ffffff"/>
                  </a:solidFill>
                </a:uFill>
                <a:latin typeface="Calibri"/>
                <a:ea typeface="DejaVu Sans"/>
              </a:rPr>
              <a:t>value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Pairs are separated by semicolons </a:t>
            </a:r>
            <a:r>
              <a:rPr b="1" lang="en-IN" sz="2600" spc="-1" strike="noStrike">
                <a:solidFill>
                  <a:srgbClr val="000000"/>
                </a:solidFill>
                <a:uFill>
                  <a:solidFill>
                    <a:srgbClr val="ffffff"/>
                  </a:solidFill>
                </a:uFill>
                <a:latin typeface="Calibri"/>
                <a:ea typeface="DejaVu Sans"/>
              </a:rPr>
              <a: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8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88" name="CustomShape 3"/>
          <p:cNvSpPr/>
          <p:nvPr/>
        </p:nvSpPr>
        <p:spPr>
          <a:xfrm>
            <a:off x="6553080" y="6356520"/>
            <a:ext cx="2129040" cy="360360"/>
          </a:xfrm>
          <a:prstGeom prst="rect">
            <a:avLst/>
          </a:prstGeom>
          <a:noFill/>
          <a:ln>
            <a:noFill/>
          </a:ln>
        </p:spPr>
        <p:style>
          <a:lnRef idx="0"/>
          <a:fillRef idx="0"/>
          <a:effectRef idx="0"/>
          <a:fontRef idx="minor"/>
        </p:style>
      </p:sp>
      <p:pic>
        <p:nvPicPr>
          <p:cNvPr id="89" name="" descr=""/>
          <p:cNvPicPr/>
          <p:nvPr/>
        </p:nvPicPr>
        <p:blipFill>
          <a:blip r:embed="rId1"/>
          <a:stretch/>
        </p:blipFill>
        <p:spPr>
          <a:xfrm>
            <a:off x="1395000" y="1566000"/>
            <a:ext cx="4742640" cy="20376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Format for </a:t>
            </a:r>
            <a:r>
              <a:rPr b="0" lang="en-IN" sz="3200" spc="-1" strike="noStrike">
                <a:solidFill>
                  <a:srgbClr val="ff0000"/>
                </a:solidFill>
                <a:uFill>
                  <a:solidFill>
                    <a:srgbClr val="ffffff"/>
                  </a:solidFill>
                </a:uFill>
                <a:latin typeface="Calibri"/>
                <a:ea typeface="DejaVu Sans"/>
              </a:rPr>
              <a:t>Document-</a:t>
            </a:r>
            <a:r>
              <a:rPr b="0" lang="en-IN" sz="3200" spc="-1" strike="noStrike">
                <a:solidFill>
                  <a:srgbClr val="ff0000"/>
                </a:solidFill>
                <a:uFill>
                  <a:solidFill>
                    <a:srgbClr val="ffffff"/>
                  </a:solidFill>
                </a:uFill>
                <a:latin typeface="Calibri"/>
                <a:ea typeface="DejaVu Sans"/>
              </a:rPr>
              <a:t>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Example : </a:t>
            </a:r>
            <a:r>
              <a:rPr b="0" lang="en-IN" sz="2600" spc="-1" strike="noStrike">
                <a:solidFill>
                  <a:srgbClr val="000000"/>
                </a:solidFill>
                <a:uFill>
                  <a:solidFill>
                    <a:srgbClr val="ffffff"/>
                  </a:solidFill>
                </a:uFill>
                <a:latin typeface="Calibri"/>
                <a:ea typeface="DejaVu Sans"/>
              </a:rPr>
              <a:t>to select all </a:t>
            </a:r>
            <a:r>
              <a:rPr b="0" lang="en-IN" sz="2600" spc="-1" strike="noStrike">
                <a:solidFill>
                  <a:srgbClr val="000000"/>
                </a:solidFill>
                <a:uFill>
                  <a:solidFill>
                    <a:srgbClr val="ffffff"/>
                  </a:solidFill>
                </a:uFill>
                <a:latin typeface="Calibri"/>
                <a:ea typeface="DejaVu Sans"/>
              </a:rPr>
              <a:t>the </a:t>
            </a:r>
            <a:r>
              <a:rPr b="0" lang="en-IN" sz="2600" spc="-1" strike="noStrike">
                <a:solidFill>
                  <a:srgbClr val="000000"/>
                </a:solidFill>
                <a:uFill>
                  <a:solidFill>
                    <a:srgbClr val="ffffff"/>
                  </a:solidFill>
                </a:uFill>
                <a:latin typeface="Calibri"/>
                <a:ea typeface="DejaVu Sans"/>
              </a:rPr>
              <a:t>paragraph </a:t>
            </a:r>
            <a:r>
              <a:rPr b="0" lang="en-IN" sz="2600" spc="-1" strike="noStrike">
                <a:solidFill>
                  <a:srgbClr val="000000"/>
                </a:solidFill>
                <a:uFill>
                  <a:solidFill>
                    <a:srgbClr val="ffffff"/>
                  </a:solidFill>
                </a:uFill>
                <a:latin typeface="Calibri"/>
                <a:ea typeface="DejaVu Sans"/>
              </a:rPr>
              <a:t>elements on </a:t>
            </a:r>
            <a:r>
              <a:rPr b="0" lang="en-IN" sz="2600" spc="-1" strike="noStrike">
                <a:solidFill>
                  <a:srgbClr val="000000"/>
                </a:solidFill>
                <a:uFill>
                  <a:solidFill>
                    <a:srgbClr val="ffffff"/>
                  </a:solidFill>
                </a:uFill>
                <a:latin typeface="Calibri"/>
                <a:ea typeface="DejaVu Sans"/>
              </a:rPr>
              <a:t>an HTML </a:t>
            </a:r>
            <a:r>
              <a:rPr b="0" lang="en-IN" sz="2600" spc="-1" strike="noStrike">
                <a:solidFill>
                  <a:srgbClr val="000000"/>
                </a:solidFill>
                <a:uFill>
                  <a:solidFill>
                    <a:srgbClr val="ffffff"/>
                  </a:solidFill>
                </a:uFill>
                <a:latin typeface="Calibri"/>
                <a:ea typeface="DejaVu Sans"/>
              </a:rPr>
              <a:t>page and </a:t>
            </a:r>
            <a:r>
              <a:rPr b="0" lang="en-IN" sz="2600" spc="-1" strike="noStrike">
                <a:solidFill>
                  <a:srgbClr val="000000"/>
                </a:solidFill>
                <a:uFill>
                  <a:solidFill>
                    <a:srgbClr val="ffffff"/>
                  </a:solidFill>
                </a:uFill>
                <a:latin typeface="Calibri"/>
                <a:ea typeface="DejaVu Sans"/>
              </a:rPr>
              <a:t>turn the text </a:t>
            </a:r>
            <a:r>
              <a:rPr b="0" lang="en-IN" sz="2600" spc="-1" strike="noStrike">
                <a:solidFill>
                  <a:srgbClr val="000000"/>
                </a:solidFill>
                <a:uFill>
                  <a:solidFill>
                    <a:srgbClr val="ffffff"/>
                  </a:solidFill>
                </a:uFill>
                <a:latin typeface="Calibri"/>
                <a:ea typeface="DejaVu Sans"/>
              </a:rPr>
              <a:t>within them </a:t>
            </a:r>
            <a:r>
              <a:rPr b="0" lang="en-IN" sz="2600" spc="-1" strike="noStrike">
                <a:solidFill>
                  <a:srgbClr val="000000"/>
                </a:solidFill>
                <a:uFill>
                  <a:solidFill>
                    <a:srgbClr val="ffffff"/>
                  </a:solidFill>
                </a:uFill>
                <a:latin typeface="Calibri"/>
                <a:ea typeface="DejaVu Sans"/>
              </a:rPr>
              <a:t>red, you'd </a:t>
            </a:r>
            <a:r>
              <a:rPr b="0" lang="en-IN" sz="2600" spc="-1" strike="noStrike">
                <a:solidFill>
                  <a:srgbClr val="000000"/>
                </a:solidFill>
                <a:uFill>
                  <a:solidFill>
                    <a:srgbClr val="ffffff"/>
                  </a:solidFill>
                </a:uFill>
                <a:latin typeface="Calibri"/>
                <a:ea typeface="DejaVu Sans"/>
              </a:rPr>
              <a:t>write this </a:t>
            </a:r>
            <a:r>
              <a:rPr b="0" lang="en-IN" sz="2600" spc="-1" strike="noStrike">
                <a:solidFill>
                  <a:srgbClr val="000000"/>
                </a:solidFill>
                <a:uFill>
                  <a:solidFill>
                    <a:srgbClr val="ffffff"/>
                  </a:solidFill>
                </a:uFill>
                <a:latin typeface="Calibri"/>
                <a:ea typeface="DejaVu Sans"/>
              </a:rPr>
              <a:t>CSS: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1600" spc="-1" strike="noStrike">
                <a:solidFill>
                  <a:srgbClr val="000000"/>
                </a:solidFill>
                <a:uFill>
                  <a:solidFill>
                    <a:srgbClr val="ffffff"/>
                  </a:solidFill>
                </a:uFill>
                <a:latin typeface="Calibri"/>
                <a:ea typeface="DejaVu Sans"/>
              </a:rPr>
              <a:t>[ </a:t>
            </a:r>
            <a:r>
              <a:rPr b="0" lang="en-IN" sz="1600" spc="-1" strike="noStrike" u="sng">
                <a:solidFill>
                  <a:srgbClr val="0000ff"/>
                </a:solidFill>
                <a:uFill>
                  <a:solidFill>
                    <a:srgbClr val="ffffff"/>
                  </a:solidFill>
                </a:uFill>
                <a:latin typeface="Calibri"/>
                <a:ea typeface="DejaVu Sans"/>
                <a:hlinkClick r:id="rId1"/>
              </a:rPr>
              <a:t>https://developer.mozilla.org/en-US/docs/Learn/Getting_started_with_the_web/CSS_basics</a:t>
            </a:r>
            <a:r>
              <a:rPr b="0" lang="en-IN" sz="16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91"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92" name="CustomShape 3"/>
          <p:cNvSpPr/>
          <p:nvPr/>
        </p:nvSpPr>
        <p:spPr>
          <a:xfrm>
            <a:off x="6553080" y="6356520"/>
            <a:ext cx="2129040" cy="360360"/>
          </a:xfrm>
          <a:prstGeom prst="rect">
            <a:avLst/>
          </a:prstGeom>
          <a:noFill/>
          <a:ln>
            <a:noFill/>
          </a:ln>
        </p:spPr>
        <p:style>
          <a:lnRef idx="0"/>
          <a:fillRef idx="0"/>
          <a:effectRef idx="0"/>
          <a:fontRef idx="minor"/>
        </p:style>
      </p:sp>
      <p:pic>
        <p:nvPicPr>
          <p:cNvPr id="93" name="" descr=""/>
          <p:cNvPicPr/>
          <p:nvPr/>
        </p:nvPicPr>
        <p:blipFill>
          <a:blip r:embed="rId2"/>
          <a:stretch/>
        </p:blipFill>
        <p:spPr>
          <a:xfrm>
            <a:off x="2531880" y="2496600"/>
            <a:ext cx="4019760" cy="22694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Format for Document-</a:t>
            </a:r>
            <a:r>
              <a:rPr b="0" lang="en-IN" sz="3200" spc="-1" strike="noStrike">
                <a:solidFill>
                  <a:srgbClr val="ff0000"/>
                </a:solidFill>
                <a:uFill>
                  <a:solidFill>
                    <a:srgbClr val="ffffff"/>
                  </a:solidFill>
                </a:uFill>
                <a:latin typeface="Calibri"/>
                <a:ea typeface="DejaVu Sans"/>
              </a:rPr>
              <a:t>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Example : to select all the </a:t>
            </a:r>
            <a:r>
              <a:rPr b="0" lang="en-IN" sz="2600" spc="-1" strike="noStrike">
                <a:solidFill>
                  <a:srgbClr val="000000"/>
                </a:solidFill>
                <a:uFill>
                  <a:solidFill>
                    <a:srgbClr val="ffffff"/>
                  </a:solidFill>
                </a:uFill>
                <a:latin typeface="Calibri"/>
                <a:ea typeface="DejaVu Sans"/>
              </a:rPr>
              <a:t>paragraph elements on an </a:t>
            </a:r>
            <a:r>
              <a:rPr b="0" lang="en-IN" sz="2600" spc="-1" strike="noStrike">
                <a:solidFill>
                  <a:srgbClr val="000000"/>
                </a:solidFill>
                <a:uFill>
                  <a:solidFill>
                    <a:srgbClr val="ffffff"/>
                  </a:solidFill>
                </a:uFill>
                <a:latin typeface="Calibri"/>
                <a:ea typeface="DejaVu Sans"/>
              </a:rPr>
              <a:t>HTML page and turn the </a:t>
            </a:r>
            <a:r>
              <a:rPr b="0" lang="en-IN" sz="2600" spc="-1" strike="noStrike">
                <a:solidFill>
                  <a:srgbClr val="000000"/>
                </a:solidFill>
                <a:uFill>
                  <a:solidFill>
                    <a:srgbClr val="ffffff"/>
                  </a:solidFill>
                </a:uFill>
                <a:latin typeface="Calibri"/>
                <a:ea typeface="DejaVu Sans"/>
              </a:rPr>
              <a:t>text within them red, </a:t>
            </a:r>
            <a:r>
              <a:rPr b="0" lang="en-IN" sz="2600" spc="-1" strike="noStrike">
                <a:solidFill>
                  <a:srgbClr val="000000"/>
                </a:solidFill>
                <a:uFill>
                  <a:solidFill>
                    <a:srgbClr val="ffffff"/>
                  </a:solidFill>
                </a:uFill>
                <a:latin typeface="Calibri"/>
                <a:ea typeface="DejaVu Sans"/>
              </a:rPr>
              <a:t>you'd write this CSS: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Selector</a:t>
            </a:r>
            <a:r>
              <a:rPr b="0" lang="en-IN" sz="2600" spc="-1" strike="noStrike">
                <a:solidFill>
                  <a:srgbClr val="000000"/>
                </a:solidFill>
                <a:uFill>
                  <a:solidFill>
                    <a:srgbClr val="ffffff"/>
                  </a:solidFill>
                </a:uFill>
                <a:latin typeface="Calibri"/>
                <a:ea typeface="DejaVu Sans"/>
              </a:rPr>
              <a:t> - HTML element </a:t>
            </a:r>
            <a:r>
              <a:rPr b="0" lang="en-IN" sz="2600" spc="-1" strike="noStrike">
                <a:solidFill>
                  <a:srgbClr val="000000"/>
                </a:solidFill>
                <a:uFill>
                  <a:solidFill>
                    <a:srgbClr val="ffffff"/>
                  </a:solidFill>
                </a:uFill>
                <a:latin typeface="Calibri"/>
                <a:ea typeface="DejaVu Sans"/>
              </a:rPr>
              <a:t>name at the start of the </a:t>
            </a:r>
            <a:r>
              <a:rPr b="0" lang="en-IN" sz="2600" spc="-1" strike="noStrike">
                <a:solidFill>
                  <a:srgbClr val="000000"/>
                </a:solidFill>
                <a:uFill>
                  <a:solidFill>
                    <a:srgbClr val="ffffff"/>
                  </a:solidFill>
                </a:uFill>
                <a:latin typeface="Calibri"/>
                <a:ea typeface="DejaVu Sans"/>
              </a:rPr>
              <a:t>rule set</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It selects the element(s) </a:t>
            </a:r>
            <a:r>
              <a:rPr b="0" lang="en-IN" sz="2600" spc="-1" strike="noStrike">
                <a:solidFill>
                  <a:srgbClr val="000000"/>
                </a:solidFill>
                <a:uFill>
                  <a:solidFill>
                    <a:srgbClr val="ffffff"/>
                  </a:solidFill>
                </a:uFill>
                <a:latin typeface="Calibri"/>
                <a:ea typeface="DejaVu Sans"/>
              </a:rPr>
              <a:t>to be styled (in this case, </a:t>
            </a:r>
            <a:r>
              <a:rPr b="0" lang="en-IN" sz="2600" spc="-1" strike="noStrike">
                <a:solidFill>
                  <a:srgbClr val="000000"/>
                </a:solidFill>
                <a:uFill>
                  <a:solidFill>
                    <a:srgbClr val="ffffff"/>
                  </a:solidFill>
                </a:uFill>
                <a:latin typeface="Calibri"/>
                <a:ea typeface="DejaVu Sans"/>
              </a:rPr>
              <a:t>p elements)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To style a different </a:t>
            </a:r>
            <a:r>
              <a:rPr b="0" lang="en-IN" sz="2600" spc="-1" strike="noStrike">
                <a:solidFill>
                  <a:srgbClr val="000000"/>
                </a:solidFill>
                <a:uFill>
                  <a:solidFill>
                    <a:srgbClr val="ffffff"/>
                  </a:solidFill>
                </a:uFill>
                <a:latin typeface="Calibri"/>
                <a:ea typeface="DejaVu Sans"/>
              </a:rPr>
              <a:t>element, just change the </a:t>
            </a:r>
            <a:r>
              <a:rPr b="0" lang="en-IN" sz="2600" spc="-1" strike="noStrike">
                <a:solidFill>
                  <a:srgbClr val="000000"/>
                </a:solidFill>
                <a:uFill>
                  <a:solidFill>
                    <a:srgbClr val="ffffff"/>
                  </a:solidFill>
                </a:uFill>
                <a:latin typeface="Calibri"/>
                <a:ea typeface="DejaVu Sans"/>
              </a:rPr>
              <a:t>selector</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1600" spc="-1" strike="noStrike">
                <a:solidFill>
                  <a:srgbClr val="000000"/>
                </a:solidFill>
                <a:uFill>
                  <a:solidFill>
                    <a:srgbClr val="ffffff"/>
                  </a:solidFill>
                </a:uFill>
                <a:latin typeface="Calibri"/>
                <a:ea typeface="DejaVu Sans"/>
              </a:rPr>
              <a:t>[ </a:t>
            </a:r>
            <a:r>
              <a:rPr b="0" lang="en-IN" sz="1600" spc="-1" strike="noStrike" u="sng">
                <a:solidFill>
                  <a:srgbClr val="0000ff"/>
                </a:solidFill>
                <a:uFill>
                  <a:solidFill>
                    <a:srgbClr val="ffffff"/>
                  </a:solidFill>
                </a:uFill>
                <a:latin typeface="Calibri"/>
                <a:ea typeface="DejaVu Sans"/>
                <a:hlinkClick r:id="rId1"/>
              </a:rPr>
              <a:t>https://developer.mozilla.org/en-US/docs/Learn/Getting_started_with_the_web/CSS_basics</a:t>
            </a:r>
            <a:r>
              <a:rPr b="0" lang="en-IN" sz="16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9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96" name="CustomShape 3"/>
          <p:cNvSpPr/>
          <p:nvPr/>
        </p:nvSpPr>
        <p:spPr>
          <a:xfrm>
            <a:off x="6553080" y="6356520"/>
            <a:ext cx="2129040" cy="360360"/>
          </a:xfrm>
          <a:prstGeom prst="rect">
            <a:avLst/>
          </a:prstGeom>
          <a:noFill/>
          <a:ln>
            <a:noFill/>
          </a:ln>
        </p:spPr>
        <p:style>
          <a:lnRef idx="0"/>
          <a:fillRef idx="0"/>
          <a:effectRef idx="0"/>
          <a:fontRef idx="minor"/>
        </p:style>
      </p:sp>
      <p:pic>
        <p:nvPicPr>
          <p:cNvPr id="97" name="" descr=""/>
          <p:cNvPicPr/>
          <p:nvPr/>
        </p:nvPicPr>
        <p:blipFill>
          <a:blip r:embed="rId2"/>
          <a:stretch/>
        </p:blipFill>
        <p:spPr>
          <a:xfrm>
            <a:off x="2531880" y="3720600"/>
            <a:ext cx="4019760" cy="22694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Format for Document-level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Example : to select all the paragraph elements on an HTML page and turn the text within them red, you'd write this CSS: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Declaration</a:t>
            </a:r>
            <a:r>
              <a:rPr b="0" lang="en-IN" sz="2600" spc="-1" strike="noStrike">
                <a:solidFill>
                  <a:srgbClr val="000000"/>
                </a:solidFill>
                <a:uFill>
                  <a:solidFill>
                    <a:srgbClr val="ffffff"/>
                  </a:solidFill>
                </a:uFill>
                <a:latin typeface="Calibri"/>
                <a:ea typeface="DejaVu Sans"/>
              </a:rPr>
              <a:t> - single rule like </a:t>
            </a:r>
            <a:r>
              <a:rPr b="1" lang="en-IN" sz="2600" spc="-1" strike="noStrike">
                <a:solidFill>
                  <a:srgbClr val="000000"/>
                </a:solidFill>
                <a:uFill>
                  <a:solidFill>
                    <a:srgbClr val="ffffff"/>
                  </a:solidFill>
                </a:uFill>
                <a:latin typeface="Calibri"/>
                <a:ea typeface="DejaVu Sans"/>
              </a:rPr>
              <a:t>color: red;</a:t>
            </a:r>
            <a:r>
              <a:rPr b="0" lang="en-IN" sz="2600" spc="-1" strike="noStrike">
                <a:solidFill>
                  <a:srgbClr val="000000"/>
                </a:solidFill>
                <a:uFill>
                  <a:solidFill>
                    <a:srgbClr val="ffffff"/>
                  </a:solidFill>
                </a:uFill>
                <a:latin typeface="Calibri"/>
                <a:ea typeface="DejaVu Sans"/>
              </a:rPr>
              <a:t> specifying which of the element's properties you want to style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1600" spc="-1" strike="noStrike">
                <a:solidFill>
                  <a:srgbClr val="000000"/>
                </a:solidFill>
                <a:uFill>
                  <a:solidFill>
                    <a:srgbClr val="ffffff"/>
                  </a:solidFill>
                </a:uFill>
                <a:latin typeface="Calibri"/>
                <a:ea typeface="DejaVu Sans"/>
              </a:rPr>
              <a:t>[ </a:t>
            </a:r>
            <a:r>
              <a:rPr b="0" lang="en-IN" sz="1600" spc="-1" strike="noStrike" u="sng">
                <a:solidFill>
                  <a:srgbClr val="0000ff"/>
                </a:solidFill>
                <a:uFill>
                  <a:solidFill>
                    <a:srgbClr val="ffffff"/>
                  </a:solidFill>
                </a:uFill>
                <a:latin typeface="Calibri"/>
                <a:ea typeface="DejaVu Sans"/>
                <a:hlinkClick r:id="rId1"/>
              </a:rPr>
              <a:t>https://developer.mozilla.org/en-US/docs/Learn/Getting_started_with_the_web/CSS_basics</a:t>
            </a:r>
            <a:r>
              <a:rPr b="0" lang="en-IN" sz="16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99"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00" name="CustomShape 3"/>
          <p:cNvSpPr/>
          <p:nvPr/>
        </p:nvSpPr>
        <p:spPr>
          <a:xfrm>
            <a:off x="6553080" y="6356520"/>
            <a:ext cx="2129040" cy="360360"/>
          </a:xfrm>
          <a:prstGeom prst="rect">
            <a:avLst/>
          </a:prstGeom>
          <a:noFill/>
          <a:ln>
            <a:noFill/>
          </a:ln>
        </p:spPr>
        <p:style>
          <a:lnRef idx="0"/>
          <a:fillRef idx="0"/>
          <a:effectRef idx="0"/>
          <a:fontRef idx="minor"/>
        </p:style>
      </p:sp>
      <p:pic>
        <p:nvPicPr>
          <p:cNvPr id="101" name="" descr=""/>
          <p:cNvPicPr/>
          <p:nvPr/>
        </p:nvPicPr>
        <p:blipFill>
          <a:blip r:embed="rId2"/>
          <a:stretch/>
        </p:blipFill>
        <p:spPr>
          <a:xfrm>
            <a:off x="2531880" y="2856600"/>
            <a:ext cx="4019760" cy="226944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Format for Document-level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Properties </a:t>
            </a:r>
            <a:r>
              <a:rPr b="0" lang="en-IN" sz="2600" spc="-1" strike="noStrike">
                <a:solidFill>
                  <a:srgbClr val="000000"/>
                </a:solidFill>
                <a:uFill>
                  <a:solidFill>
                    <a:srgbClr val="ffffff"/>
                  </a:solidFill>
                </a:uFill>
                <a:latin typeface="Calibri"/>
                <a:ea typeface="DejaVu Sans"/>
              </a:rPr>
              <a:t>- Ways in which you can style a given HTML element - this case, color is a property of the </a:t>
            </a:r>
            <a:r>
              <a:rPr b="1" lang="en-IN" sz="2600" spc="-1" strike="noStrike">
                <a:solidFill>
                  <a:srgbClr val="000000"/>
                </a:solidFill>
                <a:uFill>
                  <a:solidFill>
                    <a:srgbClr val="ffffff"/>
                  </a:solidFill>
                </a:uFill>
                <a:latin typeface="Calibri"/>
                <a:ea typeface="DejaVu Sans"/>
              </a:rPr>
              <a:t>&lt;p&gt;</a:t>
            </a:r>
            <a:r>
              <a:rPr b="0" lang="en-IN" sz="2600" spc="-1" strike="noStrike">
                <a:solidFill>
                  <a:srgbClr val="000000"/>
                </a:solidFill>
                <a:uFill>
                  <a:solidFill>
                    <a:srgbClr val="ffffff"/>
                  </a:solidFill>
                </a:uFill>
                <a:latin typeface="Calibri"/>
                <a:ea typeface="DejaVu Sans"/>
              </a:rPr>
              <a:t> elements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You choose which properties you want to affect in your rule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Property value </a:t>
            </a:r>
            <a:r>
              <a:rPr b="0" lang="en-IN" sz="2600" spc="-1" strike="noStrike">
                <a:solidFill>
                  <a:srgbClr val="000000"/>
                </a:solidFill>
                <a:uFill>
                  <a:solidFill>
                    <a:srgbClr val="ffffff"/>
                  </a:solidFill>
                </a:uFill>
                <a:latin typeface="Calibri"/>
                <a:ea typeface="DejaVu Sans"/>
              </a:rPr>
              <a:t>- To the right of the property after the </a:t>
            </a:r>
            <a:r>
              <a:rPr b="1" lang="en-IN" sz="2600" spc="-1" strike="noStrike">
                <a:solidFill>
                  <a:srgbClr val="000000"/>
                </a:solidFill>
                <a:uFill>
                  <a:solidFill>
                    <a:srgbClr val="ffffff"/>
                  </a:solidFill>
                </a:uFill>
                <a:latin typeface="Calibri"/>
                <a:ea typeface="DejaVu Sans"/>
              </a:rPr>
              <a:t>colon</a:t>
            </a:r>
            <a:r>
              <a:rPr b="0" lang="en-IN" sz="2600" spc="-1" strike="noStrike">
                <a:solidFill>
                  <a:srgbClr val="000000"/>
                </a:solidFill>
                <a:uFill>
                  <a:solidFill>
                    <a:srgbClr val="ffffff"/>
                  </a:solidFill>
                </a:uFill>
                <a:latin typeface="Calibri"/>
                <a:ea typeface="DejaVu Sans"/>
              </a:rPr>
              <a:t>, we have the property value, which chooses one out of many possible appearances for a given property </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There are many color values besides red</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1600" spc="-1" strike="noStrike">
                <a:solidFill>
                  <a:srgbClr val="000000"/>
                </a:solidFill>
                <a:uFill>
                  <a:solidFill>
                    <a:srgbClr val="ffffff"/>
                  </a:solidFill>
                </a:uFill>
                <a:latin typeface="Calibri"/>
                <a:ea typeface="DejaVu Sans"/>
              </a:rPr>
              <a:t>[ </a:t>
            </a:r>
            <a:r>
              <a:rPr b="0" lang="en-IN" sz="1600" spc="-1" strike="noStrike" u="sng">
                <a:solidFill>
                  <a:srgbClr val="0000ff"/>
                </a:solidFill>
                <a:uFill>
                  <a:solidFill>
                    <a:srgbClr val="ffffff"/>
                  </a:solidFill>
                </a:uFill>
                <a:latin typeface="Calibri"/>
                <a:ea typeface="DejaVu Sans"/>
                <a:hlinkClick r:id="rId1"/>
              </a:rPr>
              <a:t>https://developer.mozilla.org/en-US/docs/Learn/Getting_started_with_the_web/CSS_basics</a:t>
            </a:r>
            <a:r>
              <a:rPr b="0" lang="en-IN" sz="16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10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04" name="CustomShape 3"/>
          <p:cNvSpPr/>
          <p:nvPr/>
        </p:nvSpPr>
        <p:spPr>
          <a:xfrm>
            <a:off x="6553080" y="6356520"/>
            <a:ext cx="2129040" cy="360360"/>
          </a:xfrm>
          <a:prstGeom prst="rect">
            <a:avLst/>
          </a:prstGeom>
          <a:noFill/>
          <a:ln>
            <a:noFill/>
          </a:ln>
        </p:spPr>
        <p:style>
          <a:lnRef idx="0"/>
          <a:fillRef idx="0"/>
          <a:effectRef idx="0"/>
          <a:fontRef idx="minor"/>
        </p:style>
      </p:sp>
      <p:pic>
        <p:nvPicPr>
          <p:cNvPr id="105" name="" descr=""/>
          <p:cNvPicPr/>
          <p:nvPr/>
        </p:nvPicPr>
        <p:blipFill>
          <a:blip r:embed="rId2"/>
          <a:stretch/>
        </p:blipFill>
        <p:spPr>
          <a:xfrm>
            <a:off x="5256000" y="4037400"/>
            <a:ext cx="3456000" cy="195120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Format for Document-level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Example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10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08" name="CustomShape 3"/>
          <p:cNvSpPr/>
          <p:nvPr/>
        </p:nvSpPr>
        <p:spPr>
          <a:xfrm>
            <a:off x="6553080" y="6356520"/>
            <a:ext cx="2129040" cy="360360"/>
          </a:xfrm>
          <a:prstGeom prst="rect">
            <a:avLst/>
          </a:prstGeom>
          <a:noFill/>
          <a:ln>
            <a:noFill/>
          </a:ln>
        </p:spPr>
        <p:style>
          <a:lnRef idx="0"/>
          <a:fillRef idx="0"/>
          <a:effectRef idx="0"/>
          <a:fontRef idx="minor"/>
        </p:style>
      </p:sp>
      <p:pic>
        <p:nvPicPr>
          <p:cNvPr id="109" name="" descr=""/>
          <p:cNvPicPr/>
          <p:nvPr/>
        </p:nvPicPr>
        <p:blipFill>
          <a:blip r:embed="rId1"/>
          <a:stretch/>
        </p:blipFill>
        <p:spPr>
          <a:xfrm>
            <a:off x="2512800" y="1947240"/>
            <a:ext cx="4123440" cy="286632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Important parts of the syntax</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Each rule set (apart from the selector) must be wrapped in </a:t>
            </a:r>
            <a:r>
              <a:rPr b="1" lang="en-IN" sz="2600" spc="-1" strike="noStrike">
                <a:solidFill>
                  <a:srgbClr val="000000"/>
                </a:solidFill>
                <a:uFill>
                  <a:solidFill>
                    <a:srgbClr val="ffffff"/>
                  </a:solidFill>
                </a:uFill>
                <a:latin typeface="Calibri"/>
                <a:ea typeface="DejaVu Sans"/>
              </a:rPr>
              <a:t>curly braces</a:t>
            </a:r>
            <a:r>
              <a:rPr b="0" lang="en-IN" sz="2600" spc="-1" strike="noStrike">
                <a:solidFill>
                  <a:srgbClr val="000000"/>
                </a:solidFill>
                <a:uFill>
                  <a:solidFill>
                    <a:srgbClr val="ffffff"/>
                  </a:solidFill>
                </a:uFill>
                <a:latin typeface="Calibri"/>
                <a:ea typeface="DejaVu Sans"/>
              </a:rPr>
              <a:t> </a:t>
            </a:r>
            <a:r>
              <a:rPr b="1" lang="en-IN" sz="2600" spc="-1" strike="noStrike">
                <a:solidFill>
                  <a:srgbClr val="000000"/>
                </a:solidFill>
                <a:uFill>
                  <a:solidFill>
                    <a:srgbClr val="ffffff"/>
                  </a:solidFill>
                </a:uFill>
                <a:latin typeface="Calibri"/>
                <a:ea typeface="DejaVu Sans"/>
              </a:rPr>
              <a: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Within each declaration, you must use a </a:t>
            </a:r>
            <a:r>
              <a:rPr b="1" lang="en-IN" sz="2600" spc="-1" strike="noStrike">
                <a:solidFill>
                  <a:srgbClr val="000000"/>
                </a:solidFill>
                <a:uFill>
                  <a:solidFill>
                    <a:srgbClr val="ffffff"/>
                  </a:solidFill>
                </a:uFill>
                <a:latin typeface="Calibri"/>
                <a:ea typeface="DejaVu Sans"/>
              </a:rPr>
              <a:t>colon</a:t>
            </a:r>
            <a:r>
              <a:rPr b="0" lang="en-IN" sz="2600" spc="-1" strike="noStrike">
                <a:solidFill>
                  <a:srgbClr val="000000"/>
                </a:solidFill>
                <a:uFill>
                  <a:solidFill>
                    <a:srgbClr val="ffffff"/>
                  </a:solidFill>
                </a:uFill>
                <a:latin typeface="Calibri"/>
                <a:ea typeface="DejaVu Sans"/>
              </a:rPr>
              <a:t> </a:t>
            </a:r>
            <a:r>
              <a:rPr b="1" lang="en-IN" sz="2600" spc="-1" strike="noStrike">
                <a:solidFill>
                  <a:srgbClr val="000000"/>
                </a:solidFill>
                <a:uFill>
                  <a:solidFill>
                    <a:srgbClr val="ffffff"/>
                  </a:solidFill>
                </a:uFill>
                <a:latin typeface="Calibri"/>
                <a:ea typeface="DejaVu Sans"/>
              </a:rPr>
              <a:t>:</a:t>
            </a:r>
            <a:r>
              <a:rPr b="0" lang="en-IN" sz="2600" spc="-1" strike="noStrike">
                <a:solidFill>
                  <a:srgbClr val="000000"/>
                </a:solidFill>
                <a:uFill>
                  <a:solidFill>
                    <a:srgbClr val="ffffff"/>
                  </a:solidFill>
                </a:uFill>
                <a:latin typeface="Calibri"/>
                <a:ea typeface="DejaVu Sans"/>
              </a:rPr>
              <a:t> to separate the property from its values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Within each rule set, you must use a </a:t>
            </a:r>
            <a:r>
              <a:rPr b="1" lang="en-IN" sz="2600" spc="-1" strike="noStrike">
                <a:solidFill>
                  <a:srgbClr val="000000"/>
                </a:solidFill>
                <a:uFill>
                  <a:solidFill>
                    <a:srgbClr val="ffffff"/>
                  </a:solidFill>
                </a:uFill>
                <a:latin typeface="Calibri"/>
                <a:ea typeface="DejaVu Sans"/>
              </a:rPr>
              <a:t>semicolon ;</a:t>
            </a:r>
            <a:r>
              <a:rPr b="0" lang="en-IN" sz="2600" spc="-1" strike="noStrike">
                <a:solidFill>
                  <a:srgbClr val="000000"/>
                </a:solidFill>
                <a:uFill>
                  <a:solidFill>
                    <a:srgbClr val="ffffff"/>
                  </a:solidFill>
                </a:uFill>
                <a:latin typeface="Calibri"/>
                <a:ea typeface="DejaVu Sans"/>
              </a:rPr>
              <a:t> to separate each declaration from the next one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111"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12" name="CustomShape 3"/>
          <p:cNvSpPr/>
          <p:nvPr/>
        </p:nvSpPr>
        <p:spPr>
          <a:xfrm>
            <a:off x="6553080" y="6356520"/>
            <a:ext cx="2129040" cy="360360"/>
          </a:xfrm>
          <a:prstGeom prst="rect">
            <a:avLst/>
          </a:prstGeom>
          <a:noFill/>
          <a:ln>
            <a:noFill/>
          </a:ln>
        </p:spPr>
        <p:style>
          <a:lnRef idx="0"/>
          <a:fillRef idx="0"/>
          <a:effectRef idx="0"/>
          <a:fontRef idx="minor"/>
        </p:style>
      </p:sp>
      <p:pic>
        <p:nvPicPr>
          <p:cNvPr id="113" name="" descr=""/>
          <p:cNvPicPr/>
          <p:nvPr/>
        </p:nvPicPr>
        <p:blipFill>
          <a:blip r:embed="rId1"/>
          <a:stretch/>
        </p:blipFill>
        <p:spPr>
          <a:xfrm>
            <a:off x="2157120" y="3780000"/>
            <a:ext cx="4885920" cy="204768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Selector Forms: Simple</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a:t>
            </a:r>
            <a:r>
              <a:rPr b="1" lang="en-IN" sz="2600" spc="-1" strike="noStrike">
                <a:solidFill>
                  <a:srgbClr val="000000"/>
                </a:solidFill>
                <a:uFill>
                  <a:solidFill>
                    <a:srgbClr val="ffffff"/>
                  </a:solidFill>
                </a:uFill>
                <a:latin typeface="Calibri"/>
                <a:ea typeface="DejaVu Sans"/>
              </a:rPr>
              <a:t>selector</a:t>
            </a:r>
            <a:r>
              <a:rPr b="0" lang="en-IN" sz="2600" spc="-1" strike="noStrike">
                <a:solidFill>
                  <a:srgbClr val="000000"/>
                </a:solidFill>
                <a:uFill>
                  <a:solidFill>
                    <a:srgbClr val="ffffff"/>
                  </a:solidFill>
                </a:uFill>
                <a:latin typeface="Calibri"/>
                <a:ea typeface="DejaVu Sans"/>
              </a:rPr>
              <a:t> is a tag name or a list of tag names, separated by commas , example of tag names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h1</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h3</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p</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SzPct val="45000"/>
              <a:buFont typeface="Wingdings" charset="2"/>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Selecting multiple elements</a:t>
            </a:r>
            <a:r>
              <a:rPr b="0" lang="en-IN" sz="2600" spc="-1" strike="noStrike">
                <a:solidFill>
                  <a:srgbClr val="000000"/>
                </a:solidFill>
                <a:uFill>
                  <a:solidFill>
                    <a:srgbClr val="ffffff"/>
                  </a:solidFill>
                </a:uFill>
                <a:latin typeface="Calibri"/>
                <a:ea typeface="DejaVu Sans"/>
              </a:rPr>
              <a:t> – select multiple types of elements and apply a single rule set to all of them</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Include multiple selectors separated by commas</a:t>
            </a:r>
            <a:endParaRPr b="0" lang="en-IN" sz="1800" spc="-1" strike="noStrike">
              <a:solidFill>
                <a:srgbClr val="000000"/>
              </a:solidFill>
              <a:uFill>
                <a:solidFill>
                  <a:srgbClr val="ffffff"/>
                </a:solidFill>
              </a:uFill>
              <a:latin typeface="Arial"/>
            </a:endParaRPr>
          </a:p>
        </p:txBody>
      </p:sp>
      <p:sp>
        <p:nvSpPr>
          <p:cNvPr id="11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16" name="CustomShape 3"/>
          <p:cNvSpPr/>
          <p:nvPr/>
        </p:nvSpPr>
        <p:spPr>
          <a:xfrm>
            <a:off x="6553080" y="6356520"/>
            <a:ext cx="2129040" cy="360360"/>
          </a:xfrm>
          <a:prstGeom prst="rect">
            <a:avLst/>
          </a:prstGeom>
          <a:noFill/>
          <a:ln>
            <a:noFill/>
          </a:ln>
        </p:spPr>
        <p:style>
          <a:lnRef idx="0"/>
          <a:fillRef idx="0"/>
          <a:effectRef idx="0"/>
          <a:fontRef idx="minor"/>
        </p:style>
      </p:sp>
      <p:pic>
        <p:nvPicPr>
          <p:cNvPr id="117" name="" descr=""/>
          <p:cNvPicPr/>
          <p:nvPr/>
        </p:nvPicPr>
        <p:blipFill>
          <a:blip r:embed="rId1"/>
          <a:stretch/>
        </p:blipFill>
        <p:spPr>
          <a:xfrm>
            <a:off x="2442600" y="4818960"/>
            <a:ext cx="4314600" cy="14094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CustomShape 1"/>
          <p:cNvSpPr/>
          <p:nvPr/>
        </p:nvSpPr>
        <p:spPr>
          <a:xfrm>
            <a:off x="304920" y="380880"/>
            <a:ext cx="8607600" cy="60930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nSpc>
                <a:spcPct val="100000"/>
              </a:lnSpc>
            </a:pPr>
            <a:r>
              <a:rPr b="0" lang="en-IN" sz="3200" spc="-1" strike="noStrike">
                <a:solidFill>
                  <a:srgbClr val="ff0000"/>
                </a:solidFill>
                <a:uFill>
                  <a:solidFill>
                    <a:srgbClr val="ffffff"/>
                  </a:solidFill>
                </a:uFill>
                <a:latin typeface="Calibri"/>
                <a:ea typeface="DejaVu Sans"/>
              </a:rPr>
              <a:t>Objectives of the Experiment:</a:t>
            </a:r>
            <a:endParaRPr b="0" lang="en-IN" sz="1800" spc="-1" strike="noStrike">
              <a:solidFill>
                <a:srgbClr val="000000"/>
              </a:solidFill>
              <a:uFill>
                <a:solidFill>
                  <a:srgbClr val="ffffff"/>
                </a:solidFill>
              </a:uFill>
              <a:latin typeface="Arial"/>
            </a:endParaRPr>
          </a:p>
          <a:p>
            <a:pPr marL="514440" indent="-511560">
              <a:lnSpc>
                <a:spcPct val="150000"/>
              </a:lnSpc>
              <a:buClr>
                <a:srgbClr val="00b050"/>
              </a:buClr>
              <a:buFont typeface="Arial"/>
              <a:buAutoNum type="arabicPeriod"/>
            </a:pPr>
            <a:r>
              <a:rPr b="0" lang="en-IN" sz="2800" spc="-1" strike="noStrike">
                <a:solidFill>
                  <a:srgbClr val="00b050"/>
                </a:solidFill>
                <a:uFill>
                  <a:solidFill>
                    <a:srgbClr val="ffffff"/>
                  </a:solidFill>
                </a:uFill>
                <a:latin typeface="Calibri"/>
                <a:ea typeface="DejaVu Sans"/>
              </a:rPr>
              <a:t>To demonstrate the use of CSS</a:t>
            </a:r>
            <a:endParaRPr b="0" lang="en-IN" sz="1800" spc="-1" strike="noStrike">
              <a:solidFill>
                <a:srgbClr val="000000"/>
              </a:solidFill>
              <a:uFill>
                <a:solidFill>
                  <a:srgbClr val="ffffff"/>
                </a:solidFill>
              </a:uFill>
              <a:latin typeface="Arial"/>
            </a:endParaRPr>
          </a:p>
          <a:p>
            <a:pPr marL="514440" indent="-511560">
              <a:lnSpc>
                <a:spcPct val="150000"/>
              </a:lnSpc>
              <a:buClr>
                <a:srgbClr val="00b050"/>
              </a:buClr>
              <a:buFont typeface="Arial"/>
              <a:buAutoNum type="arabicPeriod"/>
            </a:pPr>
            <a:r>
              <a:rPr b="0" lang="en-IN" sz="2800" spc="-1" strike="noStrike">
                <a:solidFill>
                  <a:srgbClr val="00b050"/>
                </a:solidFill>
                <a:uFill>
                  <a:solidFill>
                    <a:srgbClr val="ffffff"/>
                  </a:solidFill>
                </a:uFill>
                <a:latin typeface="Calibri"/>
                <a:ea typeface="DejaVu Sans"/>
              </a:rPr>
              <a:t>To develop an understanding of tags in Z-index</a:t>
            </a:r>
            <a:endParaRPr b="0" lang="en-IN" sz="1800" spc="-1" strike="noStrike">
              <a:solidFill>
                <a:srgbClr val="000000"/>
              </a:solidFill>
              <a:uFill>
                <a:solidFill>
                  <a:srgbClr val="ffffff"/>
                </a:solidFill>
              </a:uFill>
              <a:latin typeface="Arial"/>
            </a:endParaRPr>
          </a:p>
          <a:p>
            <a:pPr marL="514440" indent="-511560">
              <a:lnSpc>
                <a:spcPct val="150000"/>
              </a:lnSpc>
              <a:buClr>
                <a:srgbClr val="00b050"/>
              </a:buClr>
              <a:buFont typeface="Arial"/>
              <a:buAutoNum type="arabicPeriod"/>
            </a:pPr>
            <a:r>
              <a:rPr b="0" lang="en-IN" sz="2800" spc="-1" strike="noStrike">
                <a:solidFill>
                  <a:srgbClr val="00b050"/>
                </a:solidFill>
                <a:uFill>
                  <a:solidFill>
                    <a:srgbClr val="ffffff"/>
                  </a:solidFill>
                </a:uFill>
                <a:latin typeface="Calibri"/>
                <a:ea typeface="DejaVu Sans"/>
              </a:rPr>
              <a:t>To be able to build stacking of elements</a:t>
            </a:r>
            <a:endParaRPr b="0" lang="en-IN" sz="1800" spc="-1" strike="noStrike">
              <a:solidFill>
                <a:srgbClr val="000000"/>
              </a:solidFill>
              <a:uFill>
                <a:solidFill>
                  <a:srgbClr val="ffffff"/>
                </a:solidFill>
              </a:uFill>
              <a:latin typeface="Arial"/>
            </a:endParaRPr>
          </a:p>
          <a:p>
            <a:pPr marL="514440" indent="-511560">
              <a:lnSpc>
                <a:spcPct val="150000"/>
              </a:lnSpc>
            </a:pPr>
            <a:endParaRPr b="0" lang="en-IN" sz="1800" spc="-1" strike="noStrike">
              <a:solidFill>
                <a:srgbClr val="000000"/>
              </a:solidFill>
              <a:uFill>
                <a:solidFill>
                  <a:srgbClr val="ffffff"/>
                </a:solidFill>
              </a:uFill>
              <a:latin typeface="Arial"/>
            </a:endParaRPr>
          </a:p>
          <a:p>
            <a:pPr marL="514440" indent="-511560">
              <a:lnSpc>
                <a:spcPct val="100000"/>
              </a:lnSpc>
            </a:pPr>
            <a:endParaRPr b="0" lang="en-IN" sz="1800" spc="-1" strike="noStrike">
              <a:solidFill>
                <a:srgbClr val="000000"/>
              </a:solidFill>
              <a:uFill>
                <a:solidFill>
                  <a:srgbClr val="ffffff"/>
                </a:solidFill>
              </a:uFill>
              <a:latin typeface="Arial"/>
            </a:endParaRPr>
          </a:p>
          <a:p>
            <a:pPr marL="514440" indent="-511560">
              <a:lnSpc>
                <a:spcPct val="100000"/>
              </a:lnSpc>
            </a:pPr>
            <a:endParaRPr b="0" lang="en-IN" sz="1800" spc="-1" strike="noStrike">
              <a:solidFill>
                <a:srgbClr val="000000"/>
              </a:solidFill>
              <a:uFill>
                <a:solidFill>
                  <a:srgbClr val="ffffff"/>
                </a:solidFill>
              </a:uFill>
              <a:latin typeface="Arial"/>
            </a:endParaRPr>
          </a:p>
          <a:p>
            <a:pPr marL="514440" indent="-511560">
              <a:lnSpc>
                <a:spcPct val="100000"/>
              </a:lnSpc>
            </a:pPr>
            <a:endParaRPr b="0" lang="en-IN" sz="1800" spc="-1" strike="noStrike">
              <a:solidFill>
                <a:srgbClr val="000000"/>
              </a:solidFill>
              <a:uFill>
                <a:solidFill>
                  <a:srgbClr val="ffffff"/>
                </a:solidFill>
              </a:uFill>
              <a:latin typeface="Arial"/>
            </a:endParaRPr>
          </a:p>
          <a:p>
            <a:pPr marL="514440" indent="-511560">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gn="ctr">
              <a:lnSpc>
                <a:spcPct val="100000"/>
              </a:lnSpc>
            </a:pPr>
            <a:endParaRPr b="0" lang="en-IN" sz="1800" spc="-1" strike="noStrike">
              <a:solidFill>
                <a:srgbClr val="000000"/>
              </a:solidFill>
              <a:uFill>
                <a:solidFill>
                  <a:srgbClr val="ffffff"/>
                </a:solidFill>
              </a:uFill>
              <a:latin typeface="Arial"/>
            </a:endParaRPr>
          </a:p>
          <a:p>
            <a:pPr marL="514440" indent="-511560">
              <a:lnSpc>
                <a:spcPct val="100000"/>
              </a:lnSpc>
            </a:pPr>
            <a:endParaRPr b="0" lang="en-IN" sz="1800" spc="-1" strike="noStrike">
              <a:solidFill>
                <a:srgbClr val="000000"/>
              </a:solidFill>
              <a:uFill>
                <a:solidFill>
                  <a:srgbClr val="ffffff"/>
                </a:solidFill>
              </a:uFill>
              <a:latin typeface="Arial"/>
            </a:endParaRPr>
          </a:p>
        </p:txBody>
      </p:sp>
      <p:sp>
        <p:nvSpPr>
          <p:cNvPr id="46" name="CustomShape 2"/>
          <p:cNvSpPr/>
          <p:nvPr/>
        </p:nvSpPr>
        <p:spPr>
          <a:xfrm>
            <a:off x="2438280" y="6492960"/>
            <a:ext cx="40356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47" name="CustomShape 3"/>
          <p:cNvSpPr/>
          <p:nvPr/>
        </p:nvSpPr>
        <p:spPr>
          <a:xfrm>
            <a:off x="457200" y="6356520"/>
            <a:ext cx="2130840" cy="36216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8b8b8b"/>
                </a:solidFill>
                <a:uFill>
                  <a:solidFill>
                    <a:srgbClr val="ffffff"/>
                  </a:solidFill>
                </a:uFill>
                <a:latin typeface="Calibri"/>
                <a:ea typeface="DejaVu Sans"/>
              </a:rPr>
              <a:t>6/1/2017</a:t>
            </a:r>
            <a:endParaRPr b="0" lang="en-IN" sz="1800" spc="-1" strike="noStrike">
              <a:solidFill>
                <a:srgbClr val="000000"/>
              </a:solidFill>
              <a:uFill>
                <a:solidFill>
                  <a:srgbClr val="ffffff"/>
                </a:solidFill>
              </a:uFill>
              <a:latin typeface="Arial"/>
            </a:endParaRPr>
          </a:p>
        </p:txBody>
      </p:sp>
      <p:sp>
        <p:nvSpPr>
          <p:cNvPr id="48" name="CustomShape 4"/>
          <p:cNvSpPr/>
          <p:nvPr/>
        </p:nvSpPr>
        <p:spPr>
          <a:xfrm>
            <a:off x="6553080" y="6356520"/>
            <a:ext cx="2130840" cy="362160"/>
          </a:xfrm>
          <a:prstGeom prst="rect">
            <a:avLst/>
          </a:prstGeom>
          <a:noFill/>
          <a:ln>
            <a:noFill/>
          </a:ln>
        </p:spPr>
        <p:style>
          <a:lnRef idx="0"/>
          <a:fillRef idx="0"/>
          <a:effectRef idx="0"/>
          <a:fontRef idx="minor"/>
        </p:style>
      </p:sp>
      <p:sp>
        <p:nvSpPr>
          <p:cNvPr id="49" name="CustomShape 5"/>
          <p:cNvSpPr/>
          <p:nvPr/>
        </p:nvSpPr>
        <p:spPr>
          <a:xfrm rot="19936200">
            <a:off x="5865840" y="5104440"/>
            <a:ext cx="2622960" cy="941760"/>
          </a:xfrm>
          <a:prstGeom prst="moon">
            <a:avLst>
              <a:gd name="adj" fmla="val 36937"/>
            </a:avLst>
          </a:prstGeom>
          <a:gradFill>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a:gradFill>
          <a:ln>
            <a:round/>
          </a:ln>
        </p:spPr>
        <p:style>
          <a:lnRef idx="2">
            <a:schemeClr val="accent1">
              <a:shade val="50000"/>
            </a:schemeClr>
          </a:lnRef>
          <a:fillRef idx="1">
            <a:schemeClr val="accent1"/>
          </a:fillRef>
          <a:effectRef idx="0">
            <a:schemeClr val="accent1"/>
          </a:effectRef>
          <a:fontRef idx="minor"/>
        </p:style>
      </p:sp>
      <p:sp>
        <p:nvSpPr>
          <p:cNvPr id="50" name="CustomShape 6"/>
          <p:cNvSpPr/>
          <p:nvPr/>
        </p:nvSpPr>
        <p:spPr>
          <a:xfrm>
            <a:off x="6103080" y="5234400"/>
            <a:ext cx="2054520" cy="606600"/>
          </a:xfrm>
          <a:prstGeom prst="rect">
            <a:avLst/>
          </a:prstGeom>
          <a:solidFill>
            <a:srgbClr val="92d050">
              <a:alpha val="43000"/>
            </a:srgbClr>
          </a:solidFill>
          <a:ln>
            <a:round/>
          </a:ln>
        </p:spPr>
        <p:style>
          <a:lnRef idx="2">
            <a:schemeClr val="accent1">
              <a:shade val="50000"/>
            </a:schemeClr>
          </a:lnRef>
          <a:fillRef idx="1">
            <a:schemeClr val="accent1"/>
          </a:fillRef>
          <a:effectRef idx="0">
            <a:schemeClr val="accent1"/>
          </a:effectRef>
          <a:fontRef idx="minor"/>
        </p:style>
      </p:sp>
      <p:sp>
        <p:nvSpPr>
          <p:cNvPr id="51" name="CustomShape 7"/>
          <p:cNvSpPr/>
          <p:nvPr/>
        </p:nvSpPr>
        <p:spPr>
          <a:xfrm>
            <a:off x="6248520" y="5334120"/>
            <a:ext cx="1825920" cy="3621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uFill>
                  <a:solidFill>
                    <a:srgbClr val="ffffff"/>
                  </a:solidFill>
                </a:uFill>
                <a:latin typeface="Calibri"/>
                <a:ea typeface="DejaVu Sans"/>
              </a:rPr>
              <a:t>          </a:t>
            </a:r>
            <a:r>
              <a:rPr b="1" lang="en-IN" sz="1800" spc="-1" strike="noStrike">
                <a:solidFill>
                  <a:srgbClr val="7030a0"/>
                </a:solidFill>
                <a:uFill>
                  <a:solidFill>
                    <a:srgbClr val="ffffff"/>
                  </a:solidFill>
                </a:uFill>
                <a:latin typeface="Calibri"/>
                <a:ea typeface="DejaVu Sans"/>
              </a:rPr>
              <a:t>CSE@GIT</a:t>
            </a:r>
            <a:endParaRPr b="0" lang="en-IN"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Selector Forms: Simple</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a:t>
            </a:r>
            <a:r>
              <a:rPr b="1" lang="en-IN" sz="2600" spc="-1" strike="noStrike">
                <a:solidFill>
                  <a:srgbClr val="000000"/>
                </a:solidFill>
                <a:uFill>
                  <a:solidFill>
                    <a:srgbClr val="ffffff"/>
                  </a:solidFill>
                </a:uFill>
                <a:latin typeface="Calibri"/>
                <a:ea typeface="DejaVu Sans"/>
              </a:rPr>
              <a:t>selector</a:t>
            </a:r>
            <a:r>
              <a:rPr b="0" lang="en-IN" sz="2600" spc="-1" strike="noStrike">
                <a:solidFill>
                  <a:srgbClr val="000000"/>
                </a:solidFill>
                <a:uFill>
                  <a:solidFill>
                    <a:srgbClr val="ffffff"/>
                  </a:solidFill>
                </a:uFill>
                <a:latin typeface="Calibri"/>
                <a:ea typeface="DejaVu Sans"/>
              </a:rPr>
              <a:t> is a tag name or a list of tag names, separated </a:t>
            </a:r>
            <a:r>
              <a:rPr b="0" lang="en-IN" sz="2600" spc="-1" strike="noStrike">
                <a:solidFill>
                  <a:srgbClr val="000000"/>
                </a:solidFill>
                <a:uFill>
                  <a:solidFill>
                    <a:srgbClr val="ffffff"/>
                  </a:solidFill>
                </a:uFill>
                <a:latin typeface="Calibri"/>
                <a:ea typeface="DejaVu Sans"/>
              </a:rPr>
              <a:t>by commas , example of tag names :</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h1</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h3</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p</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Contextual selectors</a:t>
            </a:r>
            <a:r>
              <a:rPr b="0" lang="en-IN" sz="2600" spc="-1" strike="noStrike">
                <a:solidFill>
                  <a:srgbClr val="000000"/>
                </a:solidFill>
                <a:uFill>
                  <a:solidFill>
                    <a:srgbClr val="ffffff"/>
                  </a:solidFill>
                </a:uFill>
                <a:latin typeface="Calibri"/>
                <a:ea typeface="DejaVu Sans"/>
              </a:rPr>
              <a:t> -  Context is defined as an </a:t>
            </a:r>
            <a:r>
              <a:rPr b="0" lang="en-IN" sz="2600" spc="-1" strike="noStrike">
                <a:solidFill>
                  <a:srgbClr val="000000"/>
                </a:solidFill>
                <a:uFill>
                  <a:solidFill>
                    <a:srgbClr val="ffffff"/>
                  </a:solidFill>
                </a:uFill>
                <a:latin typeface="Calibri"/>
                <a:ea typeface="DejaVu Sans"/>
              </a:rPr>
              <a:t>ancestor/descendent relationship between elements in the </a:t>
            </a:r>
            <a:r>
              <a:rPr b="0" lang="en-IN" sz="2600" spc="-1" strike="noStrike">
                <a:solidFill>
                  <a:srgbClr val="000000"/>
                </a:solidFill>
                <a:uFill>
                  <a:solidFill>
                    <a:srgbClr val="ffffff"/>
                  </a:solidFill>
                </a:uFill>
                <a:latin typeface="Calibri"/>
                <a:ea typeface="DejaVu Sans"/>
              </a:rPr>
              <a:t>document tree</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Example – apply style only to those </a:t>
            </a:r>
            <a:r>
              <a:rPr b="1" lang="en-IN" sz="2600" spc="-1" strike="noStrike">
                <a:solidFill>
                  <a:srgbClr val="000000"/>
                </a:solidFill>
                <a:uFill>
                  <a:solidFill>
                    <a:srgbClr val="ffffff"/>
                  </a:solidFill>
                </a:uFill>
                <a:latin typeface="Calibri"/>
                <a:ea typeface="DejaVu Sans"/>
              </a:rPr>
              <a:t>em</a:t>
            </a:r>
            <a:r>
              <a:rPr b="0" lang="en-IN" sz="2600" spc="-1" strike="noStrike">
                <a:solidFill>
                  <a:srgbClr val="000000"/>
                </a:solidFill>
                <a:uFill>
                  <a:solidFill>
                    <a:srgbClr val="ffffff"/>
                  </a:solidFill>
                </a:uFill>
                <a:latin typeface="Calibri"/>
                <a:ea typeface="DejaVu Sans"/>
              </a:rPr>
              <a:t> elements that are </a:t>
            </a:r>
            <a:r>
              <a:rPr b="0" lang="en-IN" sz="2600" spc="-1" strike="noStrike">
                <a:solidFill>
                  <a:srgbClr val="000000"/>
                </a:solidFill>
                <a:uFill>
                  <a:solidFill>
                    <a:srgbClr val="ffffff"/>
                  </a:solidFill>
                </a:uFill>
                <a:latin typeface="Calibri"/>
                <a:ea typeface="DejaVu Sans"/>
              </a:rPr>
              <a:t>contained by an </a:t>
            </a:r>
            <a:r>
              <a:rPr b="1" lang="en-IN" sz="2600" spc="-1" strike="noStrike">
                <a:solidFill>
                  <a:srgbClr val="000000"/>
                </a:solidFill>
                <a:uFill>
                  <a:solidFill>
                    <a:srgbClr val="ffffff"/>
                  </a:solidFill>
                </a:uFill>
                <a:latin typeface="Calibri"/>
                <a:ea typeface="DejaVu Sans"/>
              </a:rPr>
              <a:t>h1</a:t>
            </a:r>
            <a:r>
              <a:rPr b="0" lang="en-IN" sz="2600" spc="-1" strike="noStrike">
                <a:solidFill>
                  <a:srgbClr val="000000"/>
                </a:solidFill>
                <a:uFill>
                  <a:solidFill>
                    <a:srgbClr val="ffffff"/>
                  </a:solidFill>
                </a:uFill>
                <a:latin typeface="Calibri"/>
                <a:ea typeface="DejaVu Sans"/>
              </a:rPr>
              <a:t> element</a:t>
            </a:r>
            <a:endParaRPr b="0" lang="en-IN" sz="1800" spc="-1" strike="noStrike">
              <a:solidFill>
                <a:srgbClr val="000000"/>
              </a:solidFill>
              <a:uFill>
                <a:solidFill>
                  <a:srgbClr val="ffffff"/>
                </a:solidFill>
              </a:uFill>
              <a:latin typeface="Arial"/>
            </a:endParaRPr>
          </a:p>
        </p:txBody>
      </p:sp>
      <p:sp>
        <p:nvSpPr>
          <p:cNvPr id="119"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20" name="CustomShape 3"/>
          <p:cNvSpPr/>
          <p:nvPr/>
        </p:nvSpPr>
        <p:spPr>
          <a:xfrm>
            <a:off x="6553080" y="6356520"/>
            <a:ext cx="2129040" cy="360360"/>
          </a:xfrm>
          <a:prstGeom prst="rect">
            <a:avLst/>
          </a:prstGeom>
          <a:noFill/>
          <a:ln>
            <a:noFill/>
          </a:ln>
        </p:spPr>
        <p:style>
          <a:lnRef idx="0"/>
          <a:fillRef idx="0"/>
          <a:effectRef idx="0"/>
          <a:fontRef idx="minor"/>
        </p:style>
      </p:sp>
      <p:pic>
        <p:nvPicPr>
          <p:cNvPr id="121" name="" descr=""/>
          <p:cNvPicPr/>
          <p:nvPr/>
        </p:nvPicPr>
        <p:blipFill>
          <a:blip r:embed="rId1"/>
          <a:stretch/>
        </p:blipFill>
        <p:spPr>
          <a:xfrm>
            <a:off x="4641840" y="4881960"/>
            <a:ext cx="3876120" cy="153288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Class Selectors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Used to allow different occurrences of the same tag to use different style specifications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A style class has a name, which is attached to a tag name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class you want on a particular occurrence of a tag is specified with the </a:t>
            </a:r>
            <a:r>
              <a:rPr b="1" lang="en-IN" sz="2600" spc="-1" strike="noStrike">
                <a:solidFill>
                  <a:srgbClr val="000000"/>
                </a:solidFill>
                <a:uFill>
                  <a:solidFill>
                    <a:srgbClr val="ffffff"/>
                  </a:solidFill>
                </a:uFill>
                <a:latin typeface="Calibri"/>
                <a:ea typeface="DejaVu Sans"/>
              </a:rPr>
              <a:t>class</a:t>
            </a:r>
            <a:r>
              <a:rPr b="0" lang="en-IN" sz="2600" spc="-1" strike="noStrike">
                <a:solidFill>
                  <a:srgbClr val="000000"/>
                </a:solidFill>
                <a:uFill>
                  <a:solidFill>
                    <a:srgbClr val="ffffff"/>
                  </a:solidFill>
                </a:uFill>
                <a:latin typeface="Calibri"/>
                <a:ea typeface="DejaVu Sans"/>
              </a:rPr>
              <a:t> attribute of the tag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For example,</a:t>
            </a:r>
            <a:endParaRPr b="0" lang="en-IN" sz="1800" spc="-1" strike="noStrike">
              <a:solidFill>
                <a:srgbClr val="000000"/>
              </a:solidFill>
              <a:uFill>
                <a:solidFill>
                  <a:srgbClr val="ffffff"/>
                </a:solidFill>
              </a:uFill>
              <a:latin typeface="Arial"/>
            </a:endParaRPr>
          </a:p>
        </p:txBody>
      </p:sp>
      <p:sp>
        <p:nvSpPr>
          <p:cNvPr id="12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24" name="CustomShape 3"/>
          <p:cNvSpPr/>
          <p:nvPr/>
        </p:nvSpPr>
        <p:spPr>
          <a:xfrm>
            <a:off x="6553080" y="6356520"/>
            <a:ext cx="2129040" cy="360360"/>
          </a:xfrm>
          <a:prstGeom prst="rect">
            <a:avLst/>
          </a:prstGeom>
          <a:noFill/>
          <a:ln>
            <a:noFill/>
          </a:ln>
        </p:spPr>
        <p:style>
          <a:lnRef idx="0"/>
          <a:fillRef idx="0"/>
          <a:effectRef idx="0"/>
          <a:fontRef idx="minor"/>
        </p:style>
      </p:sp>
      <p:pic>
        <p:nvPicPr>
          <p:cNvPr id="125" name="" descr=""/>
          <p:cNvPicPr/>
          <p:nvPr/>
        </p:nvPicPr>
        <p:blipFill>
          <a:blip r:embed="rId1"/>
          <a:stretch/>
        </p:blipFill>
        <p:spPr>
          <a:xfrm>
            <a:off x="1985400" y="2404800"/>
            <a:ext cx="5228640" cy="799560"/>
          </a:xfrm>
          <a:prstGeom prst="rect">
            <a:avLst/>
          </a:prstGeom>
          <a:ln>
            <a:noFill/>
          </a:ln>
        </p:spPr>
      </p:pic>
      <p:pic>
        <p:nvPicPr>
          <p:cNvPr id="126" name="" descr=""/>
          <p:cNvPicPr/>
          <p:nvPr/>
        </p:nvPicPr>
        <p:blipFill>
          <a:blip r:embed="rId2"/>
          <a:stretch/>
        </p:blipFill>
        <p:spPr>
          <a:xfrm>
            <a:off x="1997280" y="4622760"/>
            <a:ext cx="5047560" cy="98028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Different types of </a:t>
            </a:r>
            <a:r>
              <a:rPr b="0" lang="en-IN" sz="3200" spc="-1" strike="noStrike">
                <a:solidFill>
                  <a:srgbClr val="ff0000"/>
                </a:solidFill>
                <a:uFill>
                  <a:solidFill>
                    <a:srgbClr val="ffffff"/>
                  </a:solidFill>
                </a:uFill>
                <a:latin typeface="Calibri"/>
                <a:ea typeface="DejaVu Sans"/>
              </a:rPr>
              <a:t>selector</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1600" spc="-1" strike="noStrike">
                <a:solidFill>
                  <a:srgbClr val="000000"/>
                </a:solidFill>
                <a:uFill>
                  <a:solidFill>
                    <a:srgbClr val="ffffff"/>
                  </a:solidFill>
                </a:uFill>
                <a:latin typeface="Calibri"/>
                <a:ea typeface="DejaVu Sans"/>
              </a:rPr>
              <a:t>[ </a:t>
            </a:r>
            <a:r>
              <a:rPr b="0" lang="en-IN" sz="1600" spc="-1" strike="noStrike">
                <a:solidFill>
                  <a:srgbClr val="000000"/>
                </a:solidFill>
                <a:uFill>
                  <a:solidFill>
                    <a:srgbClr val="ffffff"/>
                  </a:solidFill>
                </a:uFill>
                <a:latin typeface="Calibri"/>
                <a:ea typeface="DejaVu Sans"/>
                <a:hlinkClick r:id="rId1"/>
              </a:rPr>
              <a:t>https://developer.mozilla.org/en-US/docs/Learn/Getting_started_with_the_web/CSS_basics</a:t>
            </a:r>
            <a:r>
              <a:rPr b="0" lang="en-IN" sz="16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28"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29" name="CustomShape 3"/>
          <p:cNvSpPr/>
          <p:nvPr/>
        </p:nvSpPr>
        <p:spPr>
          <a:xfrm>
            <a:off x="6553080" y="6356520"/>
            <a:ext cx="2129040" cy="360360"/>
          </a:xfrm>
          <a:prstGeom prst="rect">
            <a:avLst/>
          </a:prstGeom>
          <a:noFill/>
          <a:ln>
            <a:noFill/>
          </a:ln>
        </p:spPr>
        <p:style>
          <a:lnRef idx="0"/>
          <a:fillRef idx="0"/>
          <a:effectRef idx="0"/>
          <a:fontRef idx="minor"/>
        </p:style>
      </p:sp>
      <p:pic>
        <p:nvPicPr>
          <p:cNvPr id="130" name="" descr=""/>
          <p:cNvPicPr/>
          <p:nvPr/>
        </p:nvPicPr>
        <p:blipFill>
          <a:blip r:embed="rId2"/>
          <a:stretch/>
        </p:blipFill>
        <p:spPr>
          <a:xfrm>
            <a:off x="28440" y="1022760"/>
            <a:ext cx="9143640" cy="493992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a:t>
            </a:r>
            <a:r>
              <a:rPr b="0" lang="en-IN" sz="3200" spc="-1" strike="noStrike">
                <a:solidFill>
                  <a:srgbClr val="ff0000"/>
                </a:solidFill>
                <a:uFill>
                  <a:solidFill>
                    <a:srgbClr val="ffffff"/>
                  </a:solidFill>
                </a:uFill>
                <a:latin typeface="Calibri"/>
                <a:ea typeface="DejaVu Sans"/>
              </a:rPr>
              <a:t>Model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Document Object </a:t>
            </a:r>
            <a:r>
              <a:rPr b="0" lang="en-IN" sz="2600" spc="-1" strike="noStrike">
                <a:solidFill>
                  <a:srgbClr val="000000"/>
                </a:solidFill>
                <a:uFill>
                  <a:solidFill>
                    <a:srgbClr val="ffffff"/>
                  </a:solidFill>
                </a:uFill>
                <a:latin typeface="Calibri"/>
                <a:ea typeface="DejaVu Sans"/>
              </a:rPr>
              <a:t>Model (DOM) connects </a:t>
            </a:r>
            <a:r>
              <a:rPr b="0" lang="en-IN" sz="2600" spc="-1" strike="noStrike">
                <a:solidFill>
                  <a:srgbClr val="000000"/>
                </a:solidFill>
                <a:uFill>
                  <a:solidFill>
                    <a:srgbClr val="ffffff"/>
                  </a:solidFill>
                </a:uFill>
                <a:latin typeface="Calibri"/>
                <a:ea typeface="DejaVu Sans"/>
              </a:rPr>
              <a:t>web pages to scripts or </a:t>
            </a:r>
            <a:r>
              <a:rPr b="0" lang="en-IN" sz="2600" spc="-1" strike="noStrike">
                <a:solidFill>
                  <a:srgbClr val="000000"/>
                </a:solidFill>
                <a:uFill>
                  <a:solidFill>
                    <a:srgbClr val="ffffff"/>
                  </a:solidFill>
                </a:uFill>
                <a:latin typeface="Calibri"/>
                <a:ea typeface="DejaVu Sans"/>
              </a:rPr>
              <a:t>programming languages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model represents a </a:t>
            </a:r>
            <a:r>
              <a:rPr b="0" lang="en-IN" sz="2600" spc="-1" strike="noStrike">
                <a:solidFill>
                  <a:srgbClr val="000000"/>
                </a:solidFill>
                <a:uFill>
                  <a:solidFill>
                    <a:srgbClr val="ffffff"/>
                  </a:solidFill>
                </a:uFill>
                <a:latin typeface="Calibri"/>
                <a:ea typeface="DejaVu Sans"/>
              </a:rPr>
              <a:t>document with a logical </a:t>
            </a:r>
            <a:r>
              <a:rPr b="0" lang="en-IN" sz="2600" spc="-1" strike="noStrike">
                <a:solidFill>
                  <a:srgbClr val="000000"/>
                </a:solidFill>
                <a:uFill>
                  <a:solidFill>
                    <a:srgbClr val="ffffff"/>
                  </a:solidFill>
                </a:uFill>
                <a:latin typeface="Calibri"/>
                <a:ea typeface="DejaVu Sans"/>
              </a:rPr>
              <a:t>tree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Each branch of the tree </a:t>
            </a:r>
            <a:r>
              <a:rPr b="0" lang="en-IN" sz="2600" spc="-1" strike="noStrike">
                <a:solidFill>
                  <a:srgbClr val="000000"/>
                </a:solidFill>
                <a:uFill>
                  <a:solidFill>
                    <a:srgbClr val="ffffff"/>
                  </a:solidFill>
                </a:uFill>
                <a:latin typeface="Calibri"/>
                <a:ea typeface="DejaVu Sans"/>
              </a:rPr>
              <a:t>ends in a node, and each </a:t>
            </a:r>
            <a:r>
              <a:rPr b="0" lang="en-IN" sz="2600" spc="-1" strike="noStrike">
                <a:solidFill>
                  <a:srgbClr val="000000"/>
                </a:solidFill>
                <a:uFill>
                  <a:solidFill>
                    <a:srgbClr val="ffffff"/>
                  </a:solidFill>
                </a:uFill>
                <a:latin typeface="Calibri"/>
                <a:ea typeface="DejaVu Sans"/>
              </a:rPr>
              <a:t>node contains objects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methods allow </a:t>
            </a:r>
            <a:r>
              <a:rPr b="0" lang="en-IN" sz="2600" spc="-1" strike="noStrike">
                <a:solidFill>
                  <a:srgbClr val="000000"/>
                </a:solidFill>
                <a:uFill>
                  <a:solidFill>
                    <a:srgbClr val="ffffff"/>
                  </a:solidFill>
                </a:uFill>
                <a:latin typeface="Calibri"/>
                <a:ea typeface="DejaVu Sans"/>
              </a:rPr>
              <a:t>programmatic access to </a:t>
            </a:r>
            <a:r>
              <a:rPr b="0" lang="en-IN" sz="2600" spc="-1" strike="noStrike">
                <a:solidFill>
                  <a:srgbClr val="000000"/>
                </a:solidFill>
                <a:uFill>
                  <a:solidFill>
                    <a:srgbClr val="ffffff"/>
                  </a:solidFill>
                </a:uFill>
                <a:latin typeface="Calibri"/>
                <a:ea typeface="DejaVu Sans"/>
              </a:rPr>
              <a:t>the tree; with them you </a:t>
            </a:r>
            <a:r>
              <a:rPr b="0" lang="en-IN" sz="2600" spc="-1" strike="noStrike">
                <a:solidFill>
                  <a:srgbClr val="000000"/>
                </a:solidFill>
                <a:uFill>
                  <a:solidFill>
                    <a:srgbClr val="ffffff"/>
                  </a:solidFill>
                </a:uFill>
                <a:latin typeface="Calibri"/>
                <a:ea typeface="DejaVu Sans"/>
              </a:rPr>
              <a:t>can change the </a:t>
            </a:r>
            <a:r>
              <a:rPr b="0" lang="en-IN" sz="2600" spc="-1" strike="noStrike">
                <a:solidFill>
                  <a:srgbClr val="000000"/>
                </a:solidFill>
                <a:uFill>
                  <a:solidFill>
                    <a:srgbClr val="ffffff"/>
                  </a:solidFill>
                </a:uFill>
                <a:latin typeface="Calibri"/>
                <a:ea typeface="DejaVu Sans"/>
              </a:rPr>
              <a:t>document's structure, </a:t>
            </a:r>
            <a:r>
              <a:rPr b="0" lang="en-IN" sz="2600" spc="-1" strike="noStrike">
                <a:solidFill>
                  <a:srgbClr val="000000"/>
                </a:solidFill>
                <a:uFill>
                  <a:solidFill>
                    <a:srgbClr val="ffffff"/>
                  </a:solidFill>
                </a:uFill>
                <a:latin typeface="Calibri"/>
                <a:ea typeface="DejaVu Sans"/>
              </a:rPr>
              <a:t>style or content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Nodes can have event </a:t>
            </a:r>
            <a:r>
              <a:rPr b="0" lang="en-IN" sz="2600" spc="-1" strike="noStrike">
                <a:solidFill>
                  <a:srgbClr val="000000"/>
                </a:solidFill>
                <a:uFill>
                  <a:solidFill>
                    <a:srgbClr val="ffffff"/>
                  </a:solidFill>
                </a:uFill>
                <a:latin typeface="Calibri"/>
                <a:ea typeface="DejaVu Sans"/>
              </a:rPr>
              <a:t>handlers attached to them</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Once an event is triggered, </a:t>
            </a:r>
            <a:r>
              <a:rPr b="0" lang="en-IN" sz="2600" spc="-1" strike="noStrike">
                <a:solidFill>
                  <a:srgbClr val="000000"/>
                </a:solidFill>
                <a:uFill>
                  <a:solidFill>
                    <a:srgbClr val="ffffff"/>
                  </a:solidFill>
                </a:uFill>
                <a:latin typeface="Calibri"/>
                <a:ea typeface="DejaVu Sans"/>
              </a:rPr>
              <a:t>the event handlers get </a:t>
            </a:r>
            <a:r>
              <a:rPr b="0" lang="en-IN" sz="2600" spc="-1" strike="noStrike">
                <a:solidFill>
                  <a:srgbClr val="000000"/>
                </a:solidFill>
                <a:uFill>
                  <a:solidFill>
                    <a:srgbClr val="ffffff"/>
                  </a:solidFill>
                </a:uFill>
                <a:latin typeface="Calibri"/>
                <a:ea typeface="DejaVu Sans"/>
              </a:rPr>
              <a:t>execute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alibri"/>
                <a:ea typeface="DejaVu Sans"/>
              </a:rPr>
              <a:t>[ </a:t>
            </a:r>
            <a:r>
              <a:rPr b="0" lang="en-IN" sz="1800" spc="-1" strike="noStrike">
                <a:solidFill>
                  <a:srgbClr val="000000"/>
                </a:solidFill>
                <a:uFill>
                  <a:solidFill>
                    <a:srgbClr val="ffffff"/>
                  </a:solidFill>
                </a:uFill>
                <a:latin typeface="Calibri"/>
                <a:ea typeface="DejaVu Sans"/>
                <a:hlinkClick r:id="rId1"/>
              </a:rPr>
              <a:t>https://developer.mozilla.org/en-US/docs/Web/API/Document_Object_Model</a:t>
            </a:r>
            <a:r>
              <a:rPr b="0" lang="en-IN" sz="18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32"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33"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specifications describe an abstract model of a document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Interfaces describe </a:t>
            </a:r>
            <a:r>
              <a:rPr b="1" lang="en-IN" sz="2600" spc="-1" strike="noStrike">
                <a:solidFill>
                  <a:srgbClr val="000000"/>
                </a:solidFill>
                <a:uFill>
                  <a:solidFill>
                    <a:srgbClr val="ffffff"/>
                  </a:solidFill>
                </a:uFill>
                <a:latin typeface="Calibri"/>
                <a:ea typeface="DejaVu Sans"/>
              </a:rPr>
              <a:t>methods</a:t>
            </a:r>
            <a:r>
              <a:rPr b="0" lang="en-IN" sz="2600" spc="-1" strike="noStrike">
                <a:solidFill>
                  <a:srgbClr val="000000"/>
                </a:solidFill>
                <a:uFill>
                  <a:solidFill>
                    <a:srgbClr val="ffffff"/>
                  </a:solidFill>
                </a:uFill>
                <a:latin typeface="Calibri"/>
                <a:ea typeface="DejaVu Sans"/>
              </a:rPr>
              <a:t> and </a:t>
            </a:r>
            <a:r>
              <a:rPr b="1" lang="en-IN" sz="2600" spc="-1" strike="noStrike">
                <a:solidFill>
                  <a:srgbClr val="000000"/>
                </a:solidFill>
                <a:uFill>
                  <a:solidFill>
                    <a:srgbClr val="ffffff"/>
                  </a:solidFill>
                </a:uFill>
                <a:latin typeface="Calibri"/>
                <a:ea typeface="DejaVu Sans"/>
              </a:rPr>
              <a:t>properties</a:t>
            </a:r>
            <a:r>
              <a:rPr b="0" lang="en-IN" sz="2600" spc="-1" strike="noStrike">
                <a:solidFill>
                  <a:srgbClr val="000000"/>
                </a:solidFill>
                <a:uFill>
                  <a:solidFill>
                    <a:srgbClr val="ffffff"/>
                  </a:solidFill>
                </a:uFill>
                <a:latin typeface="Calibri"/>
                <a:ea typeface="DejaVu Sans"/>
              </a:rPr>
              <a:t>, tree structure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Different languages will </a:t>
            </a:r>
            <a:r>
              <a:rPr b="1" lang="en-IN" sz="2600" spc="-1" strike="noStrike">
                <a:solidFill>
                  <a:srgbClr val="000000"/>
                </a:solidFill>
                <a:uFill>
                  <a:solidFill>
                    <a:srgbClr val="ffffff"/>
                  </a:solidFill>
                </a:uFill>
                <a:latin typeface="Calibri"/>
                <a:ea typeface="DejaVu Sans"/>
              </a:rPr>
              <a:t>bind</a:t>
            </a:r>
            <a:r>
              <a:rPr b="0" lang="en-IN" sz="2600" spc="-1" strike="noStrike">
                <a:solidFill>
                  <a:srgbClr val="000000"/>
                </a:solidFill>
                <a:uFill>
                  <a:solidFill>
                    <a:srgbClr val="ffffff"/>
                  </a:solidFill>
                </a:uFill>
                <a:latin typeface="Calibri"/>
                <a:ea typeface="DejaVu Sans"/>
              </a:rPr>
              <a:t> the interfaces to specific implementations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internal representation may not be tree-like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In JavaScript, </a:t>
            </a:r>
            <a:r>
              <a:rPr b="1" lang="en-IN" sz="2600" spc="-1" strike="noStrike">
                <a:solidFill>
                  <a:srgbClr val="000000"/>
                </a:solidFill>
                <a:uFill>
                  <a:solidFill>
                    <a:srgbClr val="ffffff"/>
                  </a:solidFill>
                </a:uFill>
                <a:latin typeface="Calibri"/>
                <a:ea typeface="DejaVu Sans"/>
              </a:rPr>
              <a:t>data</a:t>
            </a:r>
            <a:r>
              <a:rPr b="0" lang="en-IN" sz="2600" spc="-1" strike="noStrike">
                <a:solidFill>
                  <a:srgbClr val="000000"/>
                </a:solidFill>
                <a:uFill>
                  <a:solidFill>
                    <a:srgbClr val="ffffff"/>
                  </a:solidFill>
                </a:uFill>
                <a:latin typeface="Calibri"/>
                <a:ea typeface="DejaVu Sans"/>
              </a:rPr>
              <a:t> are represented as properties and </a:t>
            </a:r>
            <a:r>
              <a:rPr b="1" lang="en-IN" sz="2600" spc="-1" strike="noStrike">
                <a:solidFill>
                  <a:srgbClr val="000000"/>
                </a:solidFill>
                <a:uFill>
                  <a:solidFill>
                    <a:srgbClr val="ffffff"/>
                  </a:solidFill>
                </a:uFill>
                <a:latin typeface="Calibri"/>
                <a:ea typeface="DejaVu Sans"/>
              </a:rPr>
              <a:t>operations</a:t>
            </a:r>
            <a:r>
              <a:rPr b="0" lang="en-IN" sz="2600" spc="-1" strike="noStrike">
                <a:solidFill>
                  <a:srgbClr val="000000"/>
                </a:solidFill>
                <a:uFill>
                  <a:solidFill>
                    <a:srgbClr val="ffffff"/>
                  </a:solidFill>
                </a:uFill>
                <a:latin typeface="Calibri"/>
                <a:ea typeface="DejaVu Sans"/>
              </a:rPr>
              <a:t> as methods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is an object-oriented representation of the web page, which can be modified with a scripting language such as JavaScript</a:t>
            </a:r>
            <a:endParaRPr b="0" lang="en-IN" sz="1800" spc="-1" strike="noStrike">
              <a:solidFill>
                <a:srgbClr val="000000"/>
              </a:solidFill>
              <a:uFill>
                <a:solidFill>
                  <a:srgbClr val="ffffff"/>
                </a:solidFill>
              </a:uFill>
              <a:latin typeface="Arial"/>
            </a:endParaRPr>
          </a:p>
        </p:txBody>
      </p:sp>
      <p:sp>
        <p:nvSpPr>
          <p:cNvPr id="13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36"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Example : standard DOM specifies that the method :  </a:t>
            </a:r>
            <a:r>
              <a:rPr b="1" lang="en-IN" sz="2600" spc="-1" strike="noStrike">
                <a:solidFill>
                  <a:srgbClr val="000000"/>
                </a:solidFill>
                <a:uFill>
                  <a:solidFill>
                    <a:srgbClr val="ffffff"/>
                  </a:solidFill>
                </a:uFill>
                <a:latin typeface="Calibri"/>
                <a:ea typeface="DejaVu Sans"/>
              </a:rPr>
              <a:t>getElementsByTagName</a:t>
            </a:r>
            <a:r>
              <a:rPr b="0" lang="en-IN" sz="2600" spc="-1" strike="noStrike">
                <a:solidFill>
                  <a:srgbClr val="000000"/>
                </a:solidFill>
                <a:uFill>
                  <a:solidFill>
                    <a:srgbClr val="ffffff"/>
                  </a:solidFill>
                </a:uFill>
                <a:latin typeface="Calibri"/>
                <a:ea typeface="DejaVu Sans"/>
              </a:rPr>
              <a:t> in the code below must return a list of all the </a:t>
            </a:r>
            <a:r>
              <a:rPr b="1" lang="en-IN" sz="2600" spc="-1" strike="noStrike">
                <a:solidFill>
                  <a:srgbClr val="000000"/>
                </a:solidFill>
                <a:uFill>
                  <a:solidFill>
                    <a:srgbClr val="ffffff"/>
                  </a:solidFill>
                </a:uFill>
                <a:latin typeface="Calibri"/>
                <a:ea typeface="DejaVu Sans"/>
              </a:rPr>
              <a:t>&lt;p&gt;</a:t>
            </a:r>
            <a:r>
              <a:rPr b="0" lang="en-IN" sz="2600" spc="-1" strike="noStrike">
                <a:solidFill>
                  <a:srgbClr val="000000"/>
                </a:solidFill>
                <a:uFill>
                  <a:solidFill>
                    <a:srgbClr val="ffffff"/>
                  </a:solidFill>
                </a:uFill>
                <a:latin typeface="Calibri"/>
                <a:ea typeface="DejaVu Sans"/>
              </a:rPr>
              <a:t> elements/tags in the document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600" spc="-1" strike="noStrike">
                <a:solidFill>
                  <a:srgbClr val="000000"/>
                </a:solidFill>
                <a:uFill>
                  <a:solidFill>
                    <a:srgbClr val="ffffff"/>
                  </a:solidFill>
                </a:uFill>
                <a:latin typeface="Calibri"/>
                <a:ea typeface="DejaVu Sans"/>
              </a:rPr>
              <a:t>[  </a:t>
            </a:r>
            <a:r>
              <a:rPr b="0" lang="en-IN" sz="1600" spc="-1" strike="noStrike">
                <a:solidFill>
                  <a:srgbClr val="000000"/>
                </a:solidFill>
                <a:uFill>
                  <a:solidFill>
                    <a:srgbClr val="ffffff"/>
                  </a:solidFill>
                </a:uFill>
                <a:latin typeface="Calibri"/>
                <a:ea typeface="DejaVu Sans"/>
                <a:hlinkClick r:id="rId1"/>
              </a:rPr>
              <a:t>https://developer.mozilla.org/en-US/docs/Web/API/Document_Object_Model/Introduction</a:t>
            </a:r>
            <a:r>
              <a:rPr b="0" lang="en-IN" sz="16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38"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39" name="CustomShape 3"/>
          <p:cNvSpPr/>
          <p:nvPr/>
        </p:nvSpPr>
        <p:spPr>
          <a:xfrm>
            <a:off x="6553080" y="6356520"/>
            <a:ext cx="2129040" cy="360360"/>
          </a:xfrm>
          <a:prstGeom prst="rect">
            <a:avLst/>
          </a:prstGeom>
          <a:noFill/>
          <a:ln>
            <a:noFill/>
          </a:ln>
        </p:spPr>
        <p:style>
          <a:lnRef idx="0"/>
          <a:fillRef idx="0"/>
          <a:effectRef idx="0"/>
          <a:fontRef idx="minor"/>
        </p:style>
      </p:sp>
      <p:pic>
        <p:nvPicPr>
          <p:cNvPr id="140" name="" descr=""/>
          <p:cNvPicPr/>
          <p:nvPr/>
        </p:nvPicPr>
        <p:blipFill>
          <a:blip r:embed="rId2"/>
          <a:stretch/>
        </p:blipFill>
        <p:spPr>
          <a:xfrm>
            <a:off x="360000" y="2630880"/>
            <a:ext cx="8452080" cy="28796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When Mozilla parses a document, it builds a content tree and then uses it to display the document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300" spc="-1" strike="noStrike">
                <a:solidFill>
                  <a:srgbClr val="000000"/>
                </a:solidFill>
                <a:uFill>
                  <a:solidFill>
                    <a:srgbClr val="ffffff"/>
                  </a:solidFill>
                </a:uFill>
                <a:latin typeface="Calibri"/>
                <a:ea typeface="DejaVu Sans"/>
              </a:rPr>
              <a:t>[ </a:t>
            </a:r>
            <a:r>
              <a:rPr b="0" lang="en-IN" sz="1300" spc="-1" strike="noStrike">
                <a:solidFill>
                  <a:srgbClr val="000000"/>
                </a:solidFill>
                <a:uFill>
                  <a:solidFill>
                    <a:srgbClr val="ffffff"/>
                  </a:solidFill>
                </a:uFill>
                <a:latin typeface="Calibri"/>
                <a:ea typeface="DejaVu Sans"/>
                <a:hlinkClick r:id="rId1"/>
              </a:rPr>
              <a:t>https://developer.mozilla.org/en-US/docs/Web/API/Document_object_model/Using_the_W3C_DOM_Level_1_Core</a:t>
            </a:r>
            <a:r>
              <a:rPr b="0" lang="en-IN" sz="13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42"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43" name="CustomShape 3"/>
          <p:cNvSpPr/>
          <p:nvPr/>
        </p:nvSpPr>
        <p:spPr>
          <a:xfrm>
            <a:off x="6553080" y="6356520"/>
            <a:ext cx="2129040" cy="360360"/>
          </a:xfrm>
          <a:prstGeom prst="rect">
            <a:avLst/>
          </a:prstGeom>
          <a:noFill/>
          <a:ln>
            <a:noFill/>
          </a:ln>
        </p:spPr>
        <p:style>
          <a:lnRef idx="0"/>
          <a:fillRef idx="0"/>
          <a:effectRef idx="0"/>
          <a:fontRef idx="minor"/>
        </p:style>
      </p:sp>
      <p:pic>
        <p:nvPicPr>
          <p:cNvPr id="144" name="" descr=""/>
          <p:cNvPicPr/>
          <p:nvPr/>
        </p:nvPicPr>
        <p:blipFill>
          <a:blip r:embed="rId2"/>
          <a:stretch/>
        </p:blipFill>
        <p:spPr>
          <a:xfrm>
            <a:off x="2448000" y="2167200"/>
            <a:ext cx="4934160" cy="323280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Suppose the script was palced in head tag, then what will be displayed by alert?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Suppose same script was placed</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in body tag, then?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300" spc="-1" strike="noStrike">
                <a:solidFill>
                  <a:srgbClr val="000000"/>
                </a:solidFill>
                <a:uFill>
                  <a:solidFill>
                    <a:srgbClr val="ffffff"/>
                  </a:solidFill>
                </a:uFill>
                <a:latin typeface="Calibri"/>
                <a:ea typeface="DejaVu Sans"/>
              </a:rPr>
              <a:t>[ </a:t>
            </a:r>
            <a:r>
              <a:rPr b="0" lang="en-IN" sz="1300" spc="-1" strike="noStrike">
                <a:solidFill>
                  <a:srgbClr val="000000"/>
                </a:solidFill>
                <a:uFill>
                  <a:solidFill>
                    <a:srgbClr val="ffffff"/>
                  </a:solidFill>
                </a:uFill>
                <a:latin typeface="Calibri"/>
                <a:ea typeface="DejaVu Sans"/>
                <a:hlinkClick r:id="rId1"/>
              </a:rPr>
              <a:t>https://developer.mozilla.org/en-US/docs/Web/API/Element/outerHTML</a:t>
            </a:r>
            <a:r>
              <a:rPr b="0" lang="en-IN" sz="13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46"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47" name="CustomShape 3"/>
          <p:cNvSpPr/>
          <p:nvPr/>
        </p:nvSpPr>
        <p:spPr>
          <a:xfrm>
            <a:off x="6553080" y="6356520"/>
            <a:ext cx="2129040" cy="360360"/>
          </a:xfrm>
          <a:prstGeom prst="rect">
            <a:avLst/>
          </a:prstGeom>
          <a:noFill/>
          <a:ln>
            <a:noFill/>
          </a:ln>
        </p:spPr>
        <p:style>
          <a:lnRef idx="0"/>
          <a:fillRef idx="0"/>
          <a:effectRef idx="0"/>
          <a:fontRef idx="minor"/>
        </p:style>
      </p:sp>
      <p:pic>
        <p:nvPicPr>
          <p:cNvPr id="148" name="" descr=""/>
          <p:cNvPicPr/>
          <p:nvPr/>
        </p:nvPicPr>
        <p:blipFill>
          <a:blip r:embed="rId2"/>
          <a:stretch/>
        </p:blipFill>
        <p:spPr>
          <a:xfrm>
            <a:off x="407160" y="2112120"/>
            <a:ext cx="8376840" cy="2107800"/>
          </a:xfrm>
          <a:prstGeom prst="rect">
            <a:avLst/>
          </a:prstGeom>
          <a:ln>
            <a:noFill/>
          </a:ln>
        </p:spPr>
      </p:pic>
      <p:pic>
        <p:nvPicPr>
          <p:cNvPr id="149" name="" descr=""/>
          <p:cNvPicPr/>
          <p:nvPr/>
        </p:nvPicPr>
        <p:blipFill>
          <a:blip r:embed="rId3"/>
          <a:stretch/>
        </p:blipFill>
        <p:spPr>
          <a:xfrm>
            <a:off x="5298120" y="3463920"/>
            <a:ext cx="3449880" cy="226008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a:t>
            </a:r>
            <a:r>
              <a:rPr b="0" lang="en-IN" sz="3200" spc="-1" strike="noStrike">
                <a:solidFill>
                  <a:srgbClr val="ff0000"/>
                </a:solidFill>
                <a:uFill>
                  <a:solidFill>
                    <a:srgbClr val="ffffff"/>
                  </a:solidFill>
                </a:uFill>
                <a:latin typeface="Calibri"/>
                <a:ea typeface="DejaVu Sans"/>
              </a:rPr>
              <a:t>Model Levels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Levels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0: informal, early </a:t>
            </a:r>
            <a:r>
              <a:rPr b="0" lang="en-IN" sz="2600" spc="-1" strike="noStrike">
                <a:solidFill>
                  <a:srgbClr val="000000"/>
                </a:solidFill>
                <a:uFill>
                  <a:solidFill>
                    <a:srgbClr val="ffffff"/>
                  </a:solidFill>
                </a:uFill>
                <a:latin typeface="Calibri"/>
                <a:ea typeface="DejaVu Sans"/>
              </a:rPr>
              <a:t>browsers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1: XHMTL/XML </a:t>
            </a:r>
            <a:r>
              <a:rPr b="0" lang="en-IN" sz="2600" spc="-1" strike="noStrike">
                <a:solidFill>
                  <a:srgbClr val="000000"/>
                </a:solidFill>
                <a:uFill>
                  <a:solidFill>
                    <a:srgbClr val="ffffff"/>
                  </a:solidFill>
                </a:uFill>
                <a:latin typeface="Calibri"/>
                <a:ea typeface="DejaVu Sans"/>
              </a:rPr>
              <a:t>structure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2: event model, style </a:t>
            </a:r>
            <a:r>
              <a:rPr b="0" lang="en-IN" sz="2600" spc="-1" strike="noStrike">
                <a:solidFill>
                  <a:srgbClr val="000000"/>
                </a:solidFill>
                <a:uFill>
                  <a:solidFill>
                    <a:srgbClr val="ffffff"/>
                  </a:solidFill>
                </a:uFill>
                <a:latin typeface="Calibri"/>
                <a:ea typeface="DejaVu Sans"/>
              </a:rPr>
              <a:t>interface, traversal</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DOM 3: content model, </a:t>
            </a:r>
            <a:r>
              <a:rPr b="0" lang="en-IN" sz="2600" spc="-1" strike="noStrike">
                <a:solidFill>
                  <a:srgbClr val="000000"/>
                </a:solidFill>
                <a:uFill>
                  <a:solidFill>
                    <a:srgbClr val="ffffff"/>
                  </a:solidFill>
                </a:uFill>
                <a:latin typeface="Calibri"/>
                <a:ea typeface="DejaVu Sans"/>
              </a:rPr>
              <a:t>validation</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1300" spc="-1" strike="noStrike">
                <a:solidFill>
                  <a:srgbClr val="000000"/>
                </a:solidFill>
                <a:uFill>
                  <a:solidFill>
                    <a:srgbClr val="ffffff"/>
                  </a:solidFill>
                </a:uFill>
                <a:latin typeface="Calibri"/>
                <a:ea typeface="DejaVu Sans"/>
              </a:rPr>
              <a:t>[   </a:t>
            </a:r>
            <a:r>
              <a:rPr b="0" lang="en-IN" sz="1300" spc="-1" strike="noStrike">
                <a:solidFill>
                  <a:srgbClr val="000000"/>
                </a:solidFill>
                <a:uFill>
                  <a:solidFill>
                    <a:srgbClr val="ffffff"/>
                  </a:solidFill>
                </a:uFill>
                <a:latin typeface="Calibri"/>
                <a:ea typeface="DejaVu Sans"/>
                <a:hlinkClick r:id="rId1"/>
              </a:rPr>
              <a:t>https://www.w3.org/DOM/</a:t>
            </a:r>
            <a:r>
              <a:rPr b="0" lang="en-IN" sz="1300" spc="-1" strike="noStrike">
                <a:solidFill>
                  <a:srgbClr val="000000"/>
                </a:solidFill>
                <a:uFill>
                  <a:solidFill>
                    <a:srgbClr val="ffffff"/>
                  </a:solidFill>
                </a:uFill>
                <a:latin typeface="Calibri"/>
                <a:ea typeface="DejaVu Sans"/>
              </a:rPr>
              <a:t>  ,  </a:t>
            </a:r>
            <a:r>
              <a:rPr b="0" lang="en-IN" sz="1300" spc="-1" strike="noStrike">
                <a:solidFill>
                  <a:srgbClr val="000000"/>
                </a:solidFill>
                <a:uFill>
                  <a:solidFill>
                    <a:srgbClr val="ffffff"/>
                  </a:solidFill>
                </a:uFill>
                <a:latin typeface="Calibri"/>
                <a:ea typeface="DejaVu Sans"/>
                <a:hlinkClick r:id="rId2"/>
              </a:rPr>
              <a:t>https://developer.mozilla.org/fr/docs/DOM_Levels</a:t>
            </a:r>
            <a:r>
              <a:rPr b="0" lang="en-IN" sz="13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51"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52"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If you want to utilize full power of DOM, DOM builds succcessfully only for structured document, hence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For each </a:t>
            </a:r>
            <a:r>
              <a:rPr b="1" lang="en-IN" sz="2600" spc="-1" strike="noStrike">
                <a:solidFill>
                  <a:srgbClr val="000000"/>
                </a:solidFill>
                <a:uFill>
                  <a:solidFill>
                    <a:srgbClr val="ffffff"/>
                  </a:solidFill>
                </a:uFill>
                <a:latin typeface="Calibri"/>
                <a:ea typeface="DejaVu Sans"/>
              </a:rPr>
              <a:t>start</a:t>
            </a:r>
            <a:r>
              <a:rPr b="0" lang="en-IN" sz="2600" spc="-1" strike="noStrike">
                <a:solidFill>
                  <a:srgbClr val="000000"/>
                </a:solidFill>
                <a:uFill>
                  <a:solidFill>
                    <a:srgbClr val="ffffff"/>
                  </a:solidFill>
                </a:uFill>
                <a:latin typeface="Calibri"/>
                <a:ea typeface="DejaVu Sans"/>
              </a:rPr>
              <a:t> tag – there should be </a:t>
            </a:r>
            <a:r>
              <a:rPr b="1" lang="en-IN" sz="2600" spc="-1" strike="noStrike">
                <a:solidFill>
                  <a:srgbClr val="000000"/>
                </a:solidFill>
                <a:uFill>
                  <a:solidFill>
                    <a:srgbClr val="ffffff"/>
                  </a:solidFill>
                </a:uFill>
                <a:latin typeface="Calibri"/>
                <a:ea typeface="DejaVu Sans"/>
              </a:rPr>
              <a:t>close/end</a:t>
            </a:r>
            <a:r>
              <a:rPr b="0" lang="en-IN" sz="2600" spc="-1" strike="noStrike">
                <a:solidFill>
                  <a:srgbClr val="000000"/>
                </a:solidFill>
                <a:uFill>
                  <a:solidFill>
                    <a:srgbClr val="ffffff"/>
                  </a:solidFill>
                </a:uFill>
                <a:latin typeface="Calibri"/>
                <a:ea typeface="DejaVu Sans"/>
              </a:rPr>
              <a:t> tag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Nest properly</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Case sensitive, &lt;head&gt; is </a:t>
            </a:r>
            <a:r>
              <a:rPr b="1" lang="en-IN" sz="2600" spc="-1" strike="noStrike">
                <a:solidFill>
                  <a:srgbClr val="000000"/>
                </a:solidFill>
                <a:uFill>
                  <a:solidFill>
                    <a:srgbClr val="ffffff"/>
                  </a:solidFill>
                </a:uFill>
                <a:latin typeface="Calibri"/>
                <a:ea typeface="DejaVu Sans"/>
              </a:rPr>
              <a:t>different</a:t>
            </a:r>
            <a:r>
              <a:rPr b="0" lang="en-IN" sz="2600" spc="-1" strike="noStrike">
                <a:solidFill>
                  <a:srgbClr val="000000"/>
                </a:solidFill>
                <a:uFill>
                  <a:solidFill>
                    <a:srgbClr val="ffffff"/>
                  </a:solidFill>
                </a:uFill>
                <a:latin typeface="Calibri"/>
                <a:ea typeface="DejaVu Sans"/>
              </a:rPr>
              <a:t> than &lt;HEAD&gt;</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Use </a:t>
            </a:r>
            <a:r>
              <a:rPr b="1" lang="en-IN" sz="2600" spc="-1" strike="noStrike">
                <a:solidFill>
                  <a:srgbClr val="000000"/>
                </a:solidFill>
                <a:uFill>
                  <a:solidFill>
                    <a:srgbClr val="ffffff"/>
                  </a:solidFill>
                </a:uFill>
                <a:latin typeface="Calibri"/>
                <a:ea typeface="DejaVu Sans"/>
              </a:rPr>
              <a:t>""</a:t>
            </a:r>
            <a:r>
              <a:rPr b="0" lang="en-IN" sz="2600" spc="-1" strike="noStrike">
                <a:solidFill>
                  <a:srgbClr val="000000"/>
                </a:solidFill>
                <a:uFill>
                  <a:solidFill>
                    <a:srgbClr val="ffffff"/>
                  </a:solidFill>
                </a:uFill>
                <a:latin typeface="Calibri"/>
                <a:ea typeface="DejaVu Sans"/>
              </a:rPr>
              <a:t> to enclose Attribute values</a:t>
            </a:r>
            <a:endParaRPr b="0" lang="en-IN" sz="1800" spc="-1" strike="noStrike">
              <a:solidFill>
                <a:srgbClr val="000000"/>
              </a:solidFill>
              <a:uFill>
                <a:solidFill>
                  <a:srgbClr val="ffffff"/>
                </a:solidFill>
              </a:uFill>
              <a:latin typeface="Arial"/>
            </a:endParaRPr>
          </a:p>
        </p:txBody>
      </p:sp>
      <p:sp>
        <p:nvSpPr>
          <p:cNvPr id="154"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55"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Introduction</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Cascading Style Sheets (CSS) is a stylesheet language used to describe the presentation of a document written in HTML</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 describes how elements should be rendered on screen</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CSS1 specification was developed in 1996</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CSS2 was released in 1998</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CSS2.1 is a recommendation</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CSS3 is the latest evolution</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CSSs provide the means to control and change presentation of HTML documents</a:t>
            </a:r>
            <a:endParaRPr b="0" lang="en-IN"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CSS is not technically HTML,</a:t>
            </a:r>
            <a:r>
              <a:rPr b="0" lang="en-US" sz="2600" spc="-1" strike="noStrike">
                <a:solidFill>
                  <a:srgbClr val="000000"/>
                </a:solidFill>
                <a:uFill>
                  <a:solidFill>
                    <a:srgbClr val="ffffff"/>
                  </a:solidFill>
                </a:uFill>
                <a:latin typeface="Calibri"/>
                <a:ea typeface="DejaVu Sans"/>
              </a:rPr>
              <a:t> but can be embedded in HTML documents</a:t>
            </a:r>
            <a:endParaRPr b="0" lang="en-IN" sz="1800" spc="-1" strike="noStrike">
              <a:solidFill>
                <a:srgbClr val="000000"/>
              </a:solidFill>
              <a:uFill>
                <a:solidFill>
                  <a:srgbClr val="ffffff"/>
                </a:solidFill>
              </a:uFill>
              <a:latin typeface="Arial"/>
            </a:endParaRPr>
          </a:p>
        </p:txBody>
      </p:sp>
      <p:sp>
        <p:nvSpPr>
          <p:cNvPr id="5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54"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1</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DOM Level 1</a:t>
            </a:r>
            <a:r>
              <a:rPr b="0" lang="en-IN" sz="2600" spc="-1" strike="noStrike">
                <a:solidFill>
                  <a:srgbClr val="000000"/>
                </a:solidFill>
                <a:uFill>
                  <a:solidFill>
                    <a:srgbClr val="ffffff"/>
                  </a:solidFill>
                </a:uFill>
                <a:latin typeface="Calibri"/>
                <a:ea typeface="DejaVu Sans"/>
              </a:rPr>
              <a:t> specification is separated into two parts: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Core and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HTML</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Core Level 1</a:t>
            </a:r>
            <a:r>
              <a:rPr b="0" lang="en-IN" sz="2600" spc="-1" strike="noStrike">
                <a:solidFill>
                  <a:srgbClr val="000000"/>
                </a:solidFill>
                <a:uFill>
                  <a:solidFill>
                    <a:srgbClr val="ffffff"/>
                  </a:solidFill>
                </a:uFill>
                <a:latin typeface="Calibri"/>
                <a:ea typeface="DejaVu Sans"/>
              </a:rPr>
              <a:t> provides a low-level set of fundamental interfaces that can represent any structured document (example XML document)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HTML Level 1</a:t>
            </a:r>
            <a:r>
              <a:rPr b="0" lang="en-IN" sz="2600" spc="-1" strike="noStrike">
                <a:solidFill>
                  <a:srgbClr val="000000"/>
                </a:solidFill>
                <a:uFill>
                  <a:solidFill>
                    <a:srgbClr val="ffffff"/>
                  </a:solidFill>
                </a:uFill>
                <a:latin typeface="Calibri"/>
                <a:ea typeface="DejaVu Sans"/>
              </a:rPr>
              <a:t> provides additional, higher-level interfaces that are used with interfaces defined in Core Level 1 to provide a more convenient view of an HTML document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Interfaces introduced in DOM1 include Document, Node, Attr, Element, and Text interfaces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All </a:t>
            </a:r>
            <a:r>
              <a:rPr b="1" lang="en-IN" sz="2600" spc="-1" strike="noStrike">
                <a:solidFill>
                  <a:srgbClr val="000000"/>
                </a:solidFill>
                <a:uFill>
                  <a:solidFill>
                    <a:srgbClr val="ffffff"/>
                  </a:solidFill>
                </a:uFill>
                <a:latin typeface="Calibri"/>
                <a:ea typeface="DejaVu Sans"/>
              </a:rPr>
              <a:t>interfaces</a:t>
            </a:r>
            <a:r>
              <a:rPr b="0" lang="en-IN" sz="2600" spc="-1" strike="noStrike">
                <a:solidFill>
                  <a:srgbClr val="000000"/>
                </a:solidFill>
                <a:uFill>
                  <a:solidFill>
                    <a:srgbClr val="ffffff"/>
                  </a:solidFill>
                </a:uFill>
                <a:latin typeface="Calibri"/>
                <a:ea typeface="DejaVu Sans"/>
              </a:rPr>
              <a:t> contain attributes and/or methods that can be used to interact with XML and HTML documents</a:t>
            </a:r>
            <a:endParaRPr b="0" lang="en-IN" sz="1800" spc="-1" strike="noStrike">
              <a:solidFill>
                <a:srgbClr val="000000"/>
              </a:solidFill>
              <a:uFill>
                <a:solidFill>
                  <a:srgbClr val="ffffff"/>
                </a:solidFill>
              </a:uFill>
              <a:latin typeface="Arial"/>
            </a:endParaRPr>
          </a:p>
        </p:txBody>
      </p:sp>
      <p:sp>
        <p:nvSpPr>
          <p:cNvPr id="15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58"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2</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DOM Level 2</a:t>
            </a:r>
            <a:r>
              <a:rPr b="0" lang="en-IN" sz="2600" spc="-1" strike="noStrike">
                <a:solidFill>
                  <a:srgbClr val="000000"/>
                </a:solidFill>
                <a:uFill>
                  <a:solidFill>
                    <a:srgbClr val="ffffff"/>
                  </a:solidFill>
                </a:uFill>
                <a:latin typeface="Calibri"/>
                <a:ea typeface="DejaVu Sans"/>
              </a:rPr>
              <a:t> has six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Core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Views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Style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Traversal and Range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HTML</a:t>
            </a:r>
            <a:endParaRPr b="0" lang="en-IN" sz="1800" spc="-1" strike="noStrike">
              <a:solidFill>
                <a:srgbClr val="000000"/>
              </a:solidFill>
              <a:uFill>
                <a:solidFill>
                  <a:srgbClr val="ffffff"/>
                </a:solidFill>
              </a:uFill>
              <a:latin typeface="Arial"/>
            </a:endParaRPr>
          </a:p>
        </p:txBody>
      </p:sp>
      <p:sp>
        <p:nvSpPr>
          <p:cNvPr id="16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61"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2</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DOM Level 2</a:t>
            </a:r>
            <a:r>
              <a:rPr b="0" lang="en-IN" sz="2600" spc="-1" strike="noStrike">
                <a:solidFill>
                  <a:srgbClr val="000000"/>
                </a:solidFill>
                <a:uFill>
                  <a:solidFill>
                    <a:srgbClr val="ffffff"/>
                  </a:solidFill>
                </a:uFill>
                <a:latin typeface="Calibri"/>
                <a:ea typeface="DejaVu Sans"/>
              </a:rPr>
              <a:t> has six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Core :</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extends the functionality of the DOM1 Core</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Contains specialized interfaces dedicated to XML</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Introduces </a:t>
            </a:r>
            <a:r>
              <a:rPr b="1" lang="en-IN" sz="2600" spc="-1" strike="noStrike">
                <a:solidFill>
                  <a:srgbClr val="000000"/>
                </a:solidFill>
                <a:uFill>
                  <a:solidFill>
                    <a:srgbClr val="ffffff"/>
                  </a:solidFill>
                </a:uFill>
                <a:latin typeface="Calibri"/>
                <a:ea typeface="DejaVu Sans"/>
              </a:rPr>
              <a:t>getElementById</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Views</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Allows programs and scripts to dynamically access and update the content of a representation of a document</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Interfaces are AbstractView and DocumentView</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Style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Traversal and Range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HTML</a:t>
            </a:r>
            <a:endParaRPr b="0" lang="en-IN" sz="1800" spc="-1" strike="noStrike">
              <a:solidFill>
                <a:srgbClr val="000000"/>
              </a:solidFill>
              <a:uFill>
                <a:solidFill>
                  <a:srgbClr val="ffffff"/>
                </a:solidFill>
              </a:uFill>
              <a:latin typeface="Arial"/>
            </a:endParaRPr>
          </a:p>
        </p:txBody>
      </p:sp>
      <p:sp>
        <p:nvSpPr>
          <p:cNvPr id="16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64"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2</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DOM Level 2</a:t>
            </a:r>
            <a:r>
              <a:rPr b="0" lang="en-IN" sz="2600" spc="-1" strike="noStrike">
                <a:solidFill>
                  <a:srgbClr val="000000"/>
                </a:solidFill>
                <a:uFill>
                  <a:solidFill>
                    <a:srgbClr val="ffffff"/>
                  </a:solidFill>
                </a:uFill>
                <a:latin typeface="Calibri"/>
                <a:ea typeface="DejaVu Sans"/>
              </a:rPr>
              <a:t> has six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Core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Views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 : </a:t>
            </a:r>
            <a:r>
              <a:rPr b="0" lang="en-IN" sz="2600" spc="-1" strike="noStrike">
                <a:solidFill>
                  <a:srgbClr val="000000"/>
                </a:solidFill>
                <a:uFill>
                  <a:solidFill>
                    <a:srgbClr val="ffffff"/>
                  </a:solidFill>
                </a:uFill>
                <a:latin typeface="Calibri"/>
                <a:ea typeface="DejaVu Sans"/>
              </a:rPr>
              <a:t>Interfaces make your life easier when dealing with events, </a:t>
            </a:r>
            <a:r>
              <a:rPr b="0" lang="en-IN" sz="2600" spc="-1" strike="noStrike">
                <a:solidFill>
                  <a:srgbClr val="000000"/>
                </a:solidFill>
                <a:uFill>
                  <a:solidFill>
                    <a:srgbClr val="ffffff"/>
                  </a:solidFill>
                </a:uFill>
                <a:latin typeface="Calibri"/>
                <a:ea typeface="DejaVu Sans"/>
              </a:rPr>
              <a:t>Generic event system to programs and script</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addEventListener , handleEvent</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EventListener, DocumentEvent, MouseEvent</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Does not include an interface for the keyboard events, which is in later versions of the DOM</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Style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Traversal and Range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HTML</a:t>
            </a:r>
            <a:endParaRPr b="0" lang="en-IN" sz="1800" spc="-1" strike="noStrike">
              <a:solidFill>
                <a:srgbClr val="000000"/>
              </a:solidFill>
              <a:uFill>
                <a:solidFill>
                  <a:srgbClr val="ffffff"/>
                </a:solidFill>
              </a:uFill>
              <a:latin typeface="Arial"/>
            </a:endParaRPr>
          </a:p>
        </p:txBody>
      </p:sp>
      <p:sp>
        <p:nvSpPr>
          <p:cNvPr id="166"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67"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2</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DOM Level 2</a:t>
            </a:r>
            <a:r>
              <a:rPr b="0" lang="en-IN" sz="2600" spc="-1" strike="noStrike">
                <a:solidFill>
                  <a:srgbClr val="000000"/>
                </a:solidFill>
                <a:uFill>
                  <a:solidFill>
                    <a:srgbClr val="ffffff"/>
                  </a:solidFill>
                </a:uFill>
                <a:latin typeface="Calibri"/>
                <a:ea typeface="DejaVu Sans"/>
              </a:rPr>
              <a:t> has six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Core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Views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Style : CSS, allows programs and scripts to dynamically access and update the content of style sheets</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interfaces for Style Sheets : getComputedStyle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Traversal and Range : allow programs and scripts to dynamically traverse and identify a range of content in a document</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interfaces like NodeIterator and TreeWalker</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HTML</a:t>
            </a:r>
            <a:endParaRPr b="0" lang="en-IN" sz="1800" spc="-1" strike="noStrike">
              <a:solidFill>
                <a:srgbClr val="000000"/>
              </a:solidFill>
              <a:uFill>
                <a:solidFill>
                  <a:srgbClr val="ffffff"/>
                </a:solidFill>
              </a:uFill>
              <a:latin typeface="Arial"/>
            </a:endParaRPr>
          </a:p>
        </p:txBody>
      </p:sp>
      <p:sp>
        <p:nvSpPr>
          <p:cNvPr id="169"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70"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2</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DOM Level 2</a:t>
            </a:r>
            <a:r>
              <a:rPr b="0" lang="en-IN" sz="2600" spc="-1" strike="noStrike">
                <a:solidFill>
                  <a:srgbClr val="000000"/>
                </a:solidFill>
                <a:uFill>
                  <a:solidFill>
                    <a:srgbClr val="ffffff"/>
                  </a:solidFill>
                </a:uFill>
                <a:latin typeface="Calibri"/>
                <a:ea typeface="DejaVu Sans"/>
              </a:rPr>
              <a:t> has six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Core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Views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Style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Traversal and Range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DOM2 HTML : allows programs and scripts to dynamically access and update the content and structure of HTML documents</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Extends the interfaces defined in the DOM1 HTML, using the DOM2 Core possibilities</a:t>
            </a:r>
            <a:endParaRPr b="0" lang="en-IN" sz="1800" spc="-1" strike="noStrike">
              <a:solidFill>
                <a:srgbClr val="000000"/>
              </a:solidFill>
              <a:uFill>
                <a:solidFill>
                  <a:srgbClr val="ffffff"/>
                </a:solidFill>
              </a:uFill>
              <a:latin typeface="Arial"/>
            </a:endParaRPr>
          </a:p>
        </p:txBody>
      </p:sp>
      <p:sp>
        <p:nvSpPr>
          <p:cNvPr id="172"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73"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3</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DOM Level 3</a:t>
            </a:r>
            <a:r>
              <a:rPr b="0" lang="en-IN" sz="2600" spc="-1" strike="noStrike">
                <a:solidFill>
                  <a:srgbClr val="000000"/>
                </a:solidFill>
                <a:uFill>
                  <a:solidFill>
                    <a:srgbClr val="ffffff"/>
                  </a:solidFill>
                </a:uFill>
                <a:latin typeface="Calibri"/>
                <a:ea typeface="DejaVu Sans"/>
              </a:rPr>
              <a:t> contains five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DOM3 Core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Load and Save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Validation</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Xpath</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rPr>
              <a:t>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hlinkClick r:id="rId1"/>
              </a:rPr>
              <a:t>https://developer.mozilla.org/fr/docs/DOM_Levels</a:t>
            </a:r>
            <a:r>
              <a:rPr b="0" lang="en-IN" sz="2000" spc="-1" strike="noStrike">
                <a:solidFill>
                  <a:srgbClr val="000000"/>
                </a:solidFill>
                <a:uFill>
                  <a:solidFill>
                    <a:srgbClr val="ffffff"/>
                  </a:solidFill>
                </a:uFill>
                <a:latin typeface="Calibri"/>
                <a:ea typeface="DejaVu Sans"/>
              </a:rPr>
              <a:t> , </a:t>
            </a: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rPr>
              <a:t>    Author: Fabian Guisset    ]</a:t>
            </a:r>
            <a:endParaRPr b="0" lang="en-IN" sz="1800" spc="-1" strike="noStrike">
              <a:solidFill>
                <a:srgbClr val="000000"/>
              </a:solidFill>
              <a:uFill>
                <a:solidFill>
                  <a:srgbClr val="ffffff"/>
                </a:solidFill>
              </a:uFill>
              <a:latin typeface="Arial"/>
            </a:endParaRPr>
          </a:p>
        </p:txBody>
      </p:sp>
      <p:sp>
        <p:nvSpPr>
          <p:cNvPr id="17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76"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3</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DOM Level 3</a:t>
            </a:r>
            <a:r>
              <a:rPr b="0" lang="en-IN" sz="2600" spc="-1" strike="noStrike">
                <a:solidFill>
                  <a:srgbClr val="000000"/>
                </a:solidFill>
                <a:uFill>
                  <a:solidFill>
                    <a:srgbClr val="ffffff"/>
                  </a:solidFill>
                </a:uFill>
                <a:latin typeface="Calibri"/>
                <a:ea typeface="DejaVu Sans"/>
              </a:rPr>
              <a:t> contains five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DOM3 Core : extend the functionality of the DOM1 and DOM2 Core specs</a:t>
            </a:r>
            <a:endParaRPr b="0" lang="en-IN" sz="1800" spc="-1" strike="noStrike">
              <a:solidFill>
                <a:srgbClr val="000000"/>
              </a:solidFill>
              <a:uFill>
                <a:solidFill>
                  <a:srgbClr val="ffffff"/>
                </a:solidFill>
              </a:uFill>
              <a:latin typeface="Arial"/>
            </a:endParaRPr>
          </a:p>
          <a:p>
            <a:pPr lvl="2" marL="648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methods and properties like adoptNode() and textContent</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Load and Save : allows programs and scripts to dynamically load the content of an XML document into a DOM document, and serialize a DOM document into an XML document</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Validation</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Xpath</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rPr>
              <a:t>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hlinkClick r:id="rId1"/>
              </a:rPr>
              <a:t>https://developer.mozilla.org/fr/docs/DOM_Levels</a:t>
            </a:r>
            <a:r>
              <a:rPr b="0" lang="en-IN" sz="2000" spc="-1" strike="noStrike">
                <a:solidFill>
                  <a:srgbClr val="000000"/>
                </a:solidFill>
                <a:uFill>
                  <a:solidFill>
                    <a:srgbClr val="ffffff"/>
                  </a:solidFill>
                </a:uFill>
                <a:latin typeface="Calibri"/>
                <a:ea typeface="DejaVu Sans"/>
              </a:rPr>
              <a:t> , </a:t>
            </a: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rPr>
              <a:t>    Author: Fabian Guisset    ]</a:t>
            </a:r>
            <a:endParaRPr b="0" lang="en-IN" sz="1800" spc="-1" strike="noStrike">
              <a:solidFill>
                <a:srgbClr val="000000"/>
              </a:solidFill>
              <a:uFill>
                <a:solidFill>
                  <a:srgbClr val="ffffff"/>
                </a:solidFill>
              </a:uFill>
              <a:latin typeface="Arial"/>
            </a:endParaRPr>
          </a:p>
        </p:txBody>
      </p:sp>
      <p:sp>
        <p:nvSpPr>
          <p:cNvPr id="178"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79"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Document Object Model Levels – Level 3</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DOM Level 3</a:t>
            </a:r>
            <a:r>
              <a:rPr b="0" lang="en-IN" sz="2600" spc="-1" strike="noStrike">
                <a:solidFill>
                  <a:srgbClr val="000000"/>
                </a:solidFill>
                <a:uFill>
                  <a:solidFill>
                    <a:srgbClr val="ffffff"/>
                  </a:solidFill>
                </a:uFill>
                <a:latin typeface="Calibri"/>
                <a:ea typeface="DejaVu Sans"/>
              </a:rPr>
              <a:t> contains five different specifications: </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DOM3 Core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Load and Save</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Validation : allows programs and scripts to dynamically update the content and the structure of documents while ensuring that the document remains valid, or to ensure that the document becomes valid</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 : extension of the DOM2 Events specification, keyboard events and how to handle them</a:t>
            </a:r>
            <a:endParaRPr b="0" lang="en-IN"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Xpath : provides simple functionalities to access a DOM tree using XPath 1.0.</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rPr>
              <a:t> </a:t>
            </a: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hlinkClick r:id="rId1"/>
              </a:rPr>
              <a:t>https://developer.mozilla.org/fr/docs/DOM_Levels</a:t>
            </a:r>
            <a:r>
              <a:rPr b="0" lang="en-IN" sz="2000" spc="-1" strike="noStrike">
                <a:solidFill>
                  <a:srgbClr val="000000"/>
                </a:solidFill>
                <a:uFill>
                  <a:solidFill>
                    <a:srgbClr val="ffffff"/>
                  </a:solidFill>
                </a:uFill>
                <a:latin typeface="Calibri"/>
                <a:ea typeface="DejaVu Sans"/>
              </a:rPr>
              <a:t> , </a:t>
            </a: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rPr>
              <a:t>    Author: Fabian Guisset    ]</a:t>
            </a:r>
            <a:endParaRPr b="0" lang="en-IN" sz="1800" spc="-1" strike="noStrike">
              <a:solidFill>
                <a:srgbClr val="000000"/>
              </a:solidFill>
              <a:uFill>
                <a:solidFill>
                  <a:srgbClr val="ffffff"/>
                </a:solidFill>
              </a:uFill>
              <a:latin typeface="Arial"/>
            </a:endParaRPr>
          </a:p>
        </p:txBody>
      </p:sp>
      <p:sp>
        <p:nvSpPr>
          <p:cNvPr id="181"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82"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and Event Handling</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Event-driven programming</a:t>
            </a:r>
            <a:r>
              <a:rPr b="0" lang="en-IN" sz="2600" spc="-1" strike="noStrike">
                <a:solidFill>
                  <a:srgbClr val="000000"/>
                </a:solidFill>
                <a:uFill>
                  <a:solidFill>
                    <a:srgbClr val="ffffff"/>
                  </a:solidFill>
                </a:uFill>
                <a:latin typeface="Calibri"/>
                <a:ea typeface="DejaVu Sans"/>
              </a:rPr>
              <a:t> is a style of programming in which pieces of code, </a:t>
            </a:r>
            <a:r>
              <a:rPr b="1" lang="en-IN" sz="2600" spc="-1" strike="noStrike">
                <a:solidFill>
                  <a:srgbClr val="000000"/>
                </a:solidFill>
                <a:uFill>
                  <a:solidFill>
                    <a:srgbClr val="ffffff"/>
                  </a:solidFill>
                </a:uFill>
                <a:latin typeface="Calibri"/>
                <a:ea typeface="DejaVu Sans"/>
              </a:rPr>
              <a:t>event handlers</a:t>
            </a:r>
            <a:r>
              <a:rPr b="0" lang="en-IN" sz="2600" spc="-1" strike="noStrike">
                <a:solidFill>
                  <a:srgbClr val="000000"/>
                </a:solidFill>
                <a:uFill>
                  <a:solidFill>
                    <a:srgbClr val="ffffff"/>
                  </a:solidFill>
                </a:uFill>
                <a:latin typeface="Calibri"/>
                <a:ea typeface="DejaVu Sans"/>
              </a:rPr>
              <a:t>, are written to be activated when certain events occur</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Events represent activity in the environment including, especially, user actions such as moving the mouse or typing on the keyboard</a:t>
            </a:r>
            <a:endParaRPr b="0" lang="en-IN" sz="1800" spc="-1" strike="noStrike">
              <a:solidFill>
                <a:srgbClr val="000000"/>
              </a:solidFill>
              <a:uFill>
                <a:solidFill>
                  <a:srgbClr val="ffffff"/>
                </a:solidFill>
              </a:uFill>
              <a:latin typeface="Arial"/>
            </a:endParaRPr>
          </a:p>
          <a:p>
            <a:pPr marL="216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Events are fired inside the browser window, and tend to be attached to a specific item that resides in it</a:t>
            </a:r>
            <a:endParaRPr b="0" lang="en-IN" sz="1800" spc="-1" strike="noStrike">
              <a:solidFill>
                <a:srgbClr val="000000"/>
              </a:solidFill>
              <a:uFill>
                <a:solidFill>
                  <a:srgbClr val="ffffff"/>
                </a:solidFill>
              </a:uFill>
              <a:latin typeface="Arial"/>
            </a:endParaRPr>
          </a:p>
          <a:p>
            <a:pPr marL="216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Might be a single element or set , HTML document loaded in the current tab, or the entire browser window </a:t>
            </a:r>
            <a:endParaRPr b="0" lang="en-IN" sz="1800" spc="-1" strike="noStrike">
              <a:solidFill>
                <a:srgbClr val="000000"/>
              </a:solidFill>
              <a:uFill>
                <a:solidFill>
                  <a:srgbClr val="ffffff"/>
                </a:solidFill>
              </a:uFill>
              <a:latin typeface="Arial"/>
            </a:endParaRPr>
          </a:p>
        </p:txBody>
      </p:sp>
      <p:sp>
        <p:nvSpPr>
          <p:cNvPr id="184"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85"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Introduction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0000"/>
                </a:solidFill>
                <a:uFill>
                  <a:solidFill>
                    <a:srgbClr val="ffffff"/>
                  </a:solidFill>
                </a:uFill>
                <a:latin typeface="Calibri"/>
                <a:ea typeface="DejaVu Sans"/>
              </a:rPr>
              <a:t>[</a:t>
            </a:r>
            <a:r>
              <a:rPr b="0" lang="en-IN" sz="2000" spc="-1" strike="noStrike" u="sng">
                <a:solidFill>
                  <a:srgbClr val="0000ff"/>
                </a:solidFill>
                <a:uFill>
                  <a:solidFill>
                    <a:srgbClr val="ffffff"/>
                  </a:solidFill>
                </a:uFill>
                <a:latin typeface="Calibri"/>
                <a:ea typeface="DejaVu Sans"/>
                <a:hlinkClick r:id="rId1"/>
              </a:rPr>
              <a:t>https://mdn.mozillademos.org/files/3623/CSS_Modules_and_Snapshots.png</a:t>
            </a:r>
            <a:r>
              <a:rPr b="0" lang="en-IN" sz="20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56"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57" name="CustomShape 3"/>
          <p:cNvSpPr/>
          <p:nvPr/>
        </p:nvSpPr>
        <p:spPr>
          <a:xfrm>
            <a:off x="6553080" y="6356520"/>
            <a:ext cx="2129040" cy="360360"/>
          </a:xfrm>
          <a:prstGeom prst="rect">
            <a:avLst/>
          </a:prstGeom>
          <a:noFill/>
          <a:ln>
            <a:noFill/>
          </a:ln>
        </p:spPr>
        <p:style>
          <a:lnRef idx="0"/>
          <a:fillRef idx="0"/>
          <a:effectRef idx="0"/>
          <a:fontRef idx="minor"/>
        </p:style>
      </p:sp>
      <p:pic>
        <p:nvPicPr>
          <p:cNvPr id="58" name="" descr=""/>
          <p:cNvPicPr/>
          <p:nvPr/>
        </p:nvPicPr>
        <p:blipFill>
          <a:blip r:embed="rId2"/>
          <a:stretch/>
        </p:blipFill>
        <p:spPr>
          <a:xfrm>
            <a:off x="28080" y="1253880"/>
            <a:ext cx="9143280" cy="41814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and Event Handling</a:t>
            </a:r>
            <a:endParaRPr b="0" lang="en-IN" sz="1800" spc="-1" strike="noStrike">
              <a:solidFill>
                <a:srgbClr val="000000"/>
              </a:solidFill>
              <a:uFill>
                <a:solidFill>
                  <a:srgbClr val="ffffff"/>
                </a:solidFill>
              </a:uFill>
              <a:latin typeface="Arial"/>
            </a:endParaRPr>
          </a:p>
          <a:p>
            <a:pPr marL="216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Examples of events :</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The user clicking the mouse over a certain element, or hovering the cursor over a certain element</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The user pressing a key on the keyboard</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The user resizing or closing the browser window</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 web page finishing loading</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 form being submitted</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 video being played, or paused, or finishing play</a:t>
            </a:r>
            <a:endParaRPr b="0" lang="en-IN" sz="1800" spc="-1" strike="noStrike">
              <a:solidFill>
                <a:srgbClr val="000000"/>
              </a:solidFill>
              <a:uFill>
                <a:solidFill>
                  <a:srgbClr val="ffffff"/>
                </a:solidFill>
              </a:uFill>
              <a:latin typeface="Arial"/>
            </a:endParaRPr>
          </a:p>
          <a:p>
            <a:pPr lvl="1" marL="432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An error occuring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alibri"/>
                <a:ea typeface="DejaVu Sans"/>
              </a:rPr>
              <a:t>[  </a:t>
            </a:r>
            <a:r>
              <a:rPr b="0" lang="en-IN" sz="1800" spc="-1" strike="noStrike">
                <a:solidFill>
                  <a:srgbClr val="000000"/>
                </a:solidFill>
                <a:uFill>
                  <a:solidFill>
                    <a:srgbClr val="ffffff"/>
                  </a:solidFill>
                </a:uFill>
                <a:latin typeface="Calibri"/>
                <a:ea typeface="DejaVu Sans"/>
                <a:hlinkClick r:id="rId1"/>
              </a:rPr>
              <a:t>https://developer.mozilla.org/en-US/docs/Learn/JavaScript/Building_blocks/Events</a:t>
            </a:r>
            <a:r>
              <a:rPr b="0" lang="en-IN" sz="18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18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88"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and Event Handling</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Each event has an </a:t>
            </a:r>
            <a:r>
              <a:rPr b="1" lang="en-IN" sz="2600" spc="-1" strike="noStrike">
                <a:solidFill>
                  <a:srgbClr val="000000"/>
                </a:solidFill>
                <a:uFill>
                  <a:solidFill>
                    <a:srgbClr val="ffffff"/>
                  </a:solidFill>
                </a:uFill>
                <a:latin typeface="Calibri"/>
                <a:ea typeface="DejaVu Sans"/>
              </a:rPr>
              <a:t>event handler</a:t>
            </a:r>
            <a:r>
              <a:rPr b="0" lang="en-IN" sz="2600" spc="-1" strike="noStrike">
                <a:solidFill>
                  <a:srgbClr val="000000"/>
                </a:solidFill>
                <a:uFill>
                  <a:solidFill>
                    <a:srgbClr val="ffffff"/>
                  </a:solidFill>
                </a:uFill>
                <a:latin typeface="Calibri"/>
                <a:ea typeface="DejaVu Sans"/>
              </a:rPr>
              <a:t>, which is block of code (usually a user-defined JavaScript function) that will be run when the event fires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Events are represented by JavaScript objects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When such a block of code is defined to be run in response to an event firing, we say we are </a:t>
            </a:r>
            <a:r>
              <a:rPr b="1" lang="en-IN" sz="2600" spc="-1" strike="noStrike">
                <a:solidFill>
                  <a:srgbClr val="000000"/>
                </a:solidFill>
                <a:uFill>
                  <a:solidFill>
                    <a:srgbClr val="ffffff"/>
                  </a:solidFill>
                </a:uFill>
                <a:latin typeface="Calibri"/>
                <a:ea typeface="DejaVu Sans"/>
              </a:rPr>
              <a:t>registering an event handler</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Event handlers are sometimes called event listeners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Assign an event attribute an event handler</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Assign a DOM node an event handler</a:t>
            </a:r>
            <a:endParaRPr b="0" lang="en-IN" sz="1800" spc="-1" strike="noStrike">
              <a:solidFill>
                <a:srgbClr val="000000"/>
              </a:solidFill>
              <a:uFill>
                <a:solidFill>
                  <a:srgbClr val="ffffff"/>
                </a:solidFill>
              </a:uFill>
              <a:latin typeface="Arial"/>
            </a:endParaRPr>
          </a:p>
        </p:txBody>
      </p:sp>
      <p:sp>
        <p:nvSpPr>
          <p:cNvPr id="19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91"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Attributes and Tags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19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94" name="CustomShape 3"/>
          <p:cNvSpPr/>
          <p:nvPr/>
        </p:nvSpPr>
        <p:spPr>
          <a:xfrm>
            <a:off x="6553080" y="6356520"/>
            <a:ext cx="2129040" cy="360360"/>
          </a:xfrm>
          <a:prstGeom prst="rect">
            <a:avLst/>
          </a:prstGeom>
          <a:noFill/>
          <a:ln>
            <a:noFill/>
          </a:ln>
        </p:spPr>
        <p:style>
          <a:lnRef idx="0"/>
          <a:fillRef idx="0"/>
          <a:effectRef idx="0"/>
          <a:fontRef idx="minor"/>
        </p:style>
      </p:sp>
      <p:sp>
        <p:nvSpPr>
          <p:cNvPr id="195" name="CustomShape 4"/>
          <p:cNvSpPr/>
          <p:nvPr/>
        </p:nvSpPr>
        <p:spPr>
          <a:xfrm>
            <a:off x="1080000" y="911160"/>
            <a:ext cx="7416000" cy="4661640"/>
          </a:xfrm>
          <a:prstGeom prst="rect">
            <a:avLst/>
          </a:prstGeom>
          <a:noFill/>
          <a:ln w="9360">
            <a:noFill/>
          </a:ln>
        </p:spPr>
        <p:style>
          <a:lnRef idx="0"/>
          <a:fillRef idx="0"/>
          <a:effectRef idx="0"/>
          <a:fontRef idx="minor"/>
        </p:style>
        <p:txBody>
          <a:bodyPr lIns="90000" rIns="0" tIns="45000" bIns="45000"/>
          <a:p>
            <a:pPr marL="285840" indent="-285120">
              <a:lnSpc>
                <a:spcPct val="100000"/>
              </a:lnSpc>
              <a:spcBef>
                <a:spcPts val="479"/>
              </a:spcBef>
            </a:pPr>
            <a:r>
              <a:rPr b="0" i="1" lang="en-IN" sz="2200" spc="-1" strike="noStrike">
                <a:solidFill>
                  <a:srgbClr val="000000"/>
                </a:solidFill>
                <a:uFill>
                  <a:solidFill>
                    <a:srgbClr val="ffffff"/>
                  </a:solidFill>
                </a:uFill>
                <a:latin typeface="Arial"/>
                <a:ea typeface="DejaVu Sans"/>
              </a:rPr>
              <a:t>	</a:t>
            </a:r>
            <a:r>
              <a:rPr b="0" i="1" lang="en-IN" sz="2200" spc="-1" strike="noStrike">
                <a:solidFill>
                  <a:srgbClr val="000000"/>
                </a:solidFill>
                <a:uFill>
                  <a:solidFill>
                    <a:srgbClr val="ffffff"/>
                  </a:solidFill>
                </a:uFill>
                <a:latin typeface="Arial"/>
                <a:ea typeface="DejaVu Sans"/>
              </a:rPr>
              <a:t>	</a:t>
            </a:r>
            <a:r>
              <a:rPr b="0" i="1" lang="en-IN" sz="2200" spc="-1" strike="noStrike">
                <a:solidFill>
                  <a:srgbClr val="000000"/>
                </a:solidFill>
                <a:uFill>
                  <a:solidFill>
                    <a:srgbClr val="ffffff"/>
                  </a:solidFill>
                </a:uFill>
                <a:latin typeface="Arial"/>
                <a:ea typeface="DejaVu Sans"/>
              </a:rPr>
              <a:t>Event                    Tag Attribute</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blur            onblur</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change          onchange</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click           onclick</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focus           onfocus</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load            onload</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mousedown       onmousedown</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mousemove       onmousemove</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mouseout        onmouseout</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mouseover       onmouseover</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mouseup         onmouseup</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select          onselect</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submit          onsubmit</a:t>
            </a:r>
            <a:endParaRPr b="0" lang="en-IN" sz="1800" spc="-1" strike="noStrike">
              <a:solidFill>
                <a:srgbClr val="000000"/>
              </a:solidFill>
              <a:uFill>
                <a:solidFill>
                  <a:srgbClr val="ffffff"/>
                </a:solidFill>
              </a:uFill>
              <a:latin typeface="Arial"/>
            </a:endParaRPr>
          </a:p>
          <a:p>
            <a:pPr marL="285840" indent="-285120">
              <a:lnSpc>
                <a:spcPct val="100000"/>
              </a:lnSpc>
              <a:spcBef>
                <a:spcPts val="479"/>
              </a:spcBef>
            </a:pPr>
            <a:r>
              <a:rPr b="0" lang="en-IN" sz="2200" spc="-1" strike="noStrike">
                <a:solidFill>
                  <a:srgbClr val="000000"/>
                </a:solidFill>
                <a:uFill>
                  <a:solidFill>
                    <a:srgbClr val="ffffff"/>
                  </a:solidFill>
                </a:uFill>
                <a:latin typeface="Courier New"/>
                <a:ea typeface="DejaVu Sans"/>
              </a:rPr>
              <a:t>      </a:t>
            </a:r>
            <a:r>
              <a:rPr b="0" lang="en-IN" sz="2200" spc="-1" strike="noStrike">
                <a:solidFill>
                  <a:srgbClr val="000000"/>
                </a:solidFill>
                <a:uFill>
                  <a:solidFill>
                    <a:srgbClr val="ffffff"/>
                  </a:solidFill>
                </a:uFill>
                <a:latin typeface="Courier New"/>
                <a:ea typeface="DejaVu Sans"/>
              </a:rPr>
              <a:t>unload          onunload</a:t>
            </a:r>
            <a:endParaRPr b="0" lang="en-IN" sz="1800" spc="-1" strike="noStrike">
              <a:solidFill>
                <a:srgbClr val="000000"/>
              </a:solidFill>
              <a:uFill>
                <a:solidFill>
                  <a:srgbClr val="ffffff"/>
                </a:solidFill>
              </a:uFill>
              <a:latin typeface="Arial"/>
            </a:endParaRPr>
          </a:p>
          <a:p>
            <a:pPr marL="285840" indent="-285120">
              <a:lnSpc>
                <a:spcPct val="90000"/>
              </a:lnSpc>
              <a:spcBef>
                <a:spcPts val="720"/>
              </a:spcBef>
            </a:pPr>
            <a:endParaRPr b="0" lang="en-IN" sz="18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and Event Handling</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What will be displayed ?</a:t>
            </a:r>
            <a:endParaRPr b="0" lang="en-IN" sz="1800" spc="-1" strike="noStrike">
              <a:solidFill>
                <a:srgbClr val="000000"/>
              </a:solidFill>
              <a:uFill>
                <a:solidFill>
                  <a:srgbClr val="ffffff"/>
                </a:solidFill>
              </a:uFill>
              <a:latin typeface="Arial"/>
            </a:endParaRPr>
          </a:p>
        </p:txBody>
      </p:sp>
      <p:sp>
        <p:nvSpPr>
          <p:cNvPr id="19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198" name="CustomShape 3"/>
          <p:cNvSpPr/>
          <p:nvPr/>
        </p:nvSpPr>
        <p:spPr>
          <a:xfrm>
            <a:off x="6553080" y="6356520"/>
            <a:ext cx="2129040" cy="360360"/>
          </a:xfrm>
          <a:prstGeom prst="rect">
            <a:avLst/>
          </a:prstGeom>
          <a:noFill/>
          <a:ln>
            <a:noFill/>
          </a:ln>
        </p:spPr>
        <p:style>
          <a:lnRef idx="0"/>
          <a:fillRef idx="0"/>
          <a:effectRef idx="0"/>
          <a:fontRef idx="minor"/>
        </p:style>
      </p:sp>
      <p:pic>
        <p:nvPicPr>
          <p:cNvPr id="199" name="" descr=""/>
          <p:cNvPicPr/>
          <p:nvPr/>
        </p:nvPicPr>
        <p:blipFill>
          <a:blip r:embed="rId1"/>
          <a:stretch/>
        </p:blipFill>
        <p:spPr>
          <a:xfrm>
            <a:off x="1617840" y="1779840"/>
            <a:ext cx="5886000" cy="436212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and Event Handling</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Following changes are made to button, now what will happen ?</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p:txBody>
      </p:sp>
      <p:sp>
        <p:nvSpPr>
          <p:cNvPr id="201"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02" name="CustomShape 3"/>
          <p:cNvSpPr/>
          <p:nvPr/>
        </p:nvSpPr>
        <p:spPr>
          <a:xfrm>
            <a:off x="6553080" y="6356520"/>
            <a:ext cx="2129040" cy="360360"/>
          </a:xfrm>
          <a:prstGeom prst="rect">
            <a:avLst/>
          </a:prstGeom>
          <a:noFill/>
          <a:ln>
            <a:noFill/>
          </a:ln>
        </p:spPr>
        <p:style>
          <a:lnRef idx="0"/>
          <a:fillRef idx="0"/>
          <a:effectRef idx="0"/>
          <a:fontRef idx="minor"/>
        </p:style>
      </p:sp>
      <p:pic>
        <p:nvPicPr>
          <p:cNvPr id="203" name="" descr=""/>
          <p:cNvPicPr/>
          <p:nvPr/>
        </p:nvPicPr>
        <p:blipFill>
          <a:blip r:embed="rId1"/>
          <a:stretch/>
        </p:blipFill>
        <p:spPr>
          <a:xfrm>
            <a:off x="1035720" y="2951280"/>
            <a:ext cx="7410240" cy="137124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Events and Event Handling</a:t>
            </a:r>
            <a:endParaRPr b="0" lang="en-IN" sz="1800" spc="-1" strike="noStrike">
              <a:solidFill>
                <a:srgbClr val="000000"/>
              </a:solidFill>
              <a:uFill>
                <a:solidFill>
                  <a:srgbClr val="ffffff"/>
                </a:solidFill>
              </a:uFill>
              <a:latin typeface="Arial"/>
            </a:endParaRPr>
          </a:p>
          <a:p>
            <a:pPr marL="216000" indent="-216000" algn="just">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And if the function call is : </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p:txBody>
      </p:sp>
      <p:sp>
        <p:nvSpPr>
          <p:cNvPr id="20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06" name="CustomShape 3"/>
          <p:cNvSpPr/>
          <p:nvPr/>
        </p:nvSpPr>
        <p:spPr>
          <a:xfrm>
            <a:off x="6553080" y="6356520"/>
            <a:ext cx="2129040" cy="360360"/>
          </a:xfrm>
          <a:prstGeom prst="rect">
            <a:avLst/>
          </a:prstGeom>
          <a:noFill/>
          <a:ln>
            <a:noFill/>
          </a:ln>
        </p:spPr>
        <p:style>
          <a:lnRef idx="0"/>
          <a:fillRef idx="0"/>
          <a:effectRef idx="0"/>
          <a:fontRef idx="minor"/>
        </p:style>
      </p:sp>
      <p:pic>
        <p:nvPicPr>
          <p:cNvPr id="207" name="" descr=""/>
          <p:cNvPicPr/>
          <p:nvPr/>
        </p:nvPicPr>
        <p:blipFill>
          <a:blip r:embed="rId1"/>
          <a:stretch/>
        </p:blipFill>
        <p:spPr>
          <a:xfrm>
            <a:off x="60840" y="1442520"/>
            <a:ext cx="9143640" cy="539712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Element Positioning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 provides tools to position elements in a web page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Property </a:t>
            </a:r>
            <a:r>
              <a:rPr b="1" lang="en-IN" sz="2600" spc="-1" strike="noStrike">
                <a:solidFill>
                  <a:srgbClr val="000000"/>
                </a:solidFill>
                <a:uFill>
                  <a:solidFill>
                    <a:srgbClr val="ffffff"/>
                  </a:solidFill>
                </a:uFill>
                <a:latin typeface="Calibri"/>
                <a:ea typeface="DejaVu Sans"/>
              </a:rPr>
              <a:t>position</a:t>
            </a:r>
            <a:r>
              <a:rPr b="0" lang="en-IN" sz="2600" spc="-1" strike="noStrike">
                <a:solidFill>
                  <a:srgbClr val="000000"/>
                </a:solidFill>
                <a:uFill>
                  <a:solidFill>
                    <a:srgbClr val="ffffff"/>
                  </a:solidFill>
                </a:uFill>
                <a:latin typeface="Calibri"/>
                <a:ea typeface="DejaVu Sans"/>
              </a:rPr>
              <a:t> specifies the position mode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Value</a:t>
            </a:r>
            <a:r>
              <a:rPr b="0" lang="en-IN" sz="2600" spc="-1" strike="noStrike">
                <a:solidFill>
                  <a:srgbClr val="000000"/>
                </a:solidFill>
                <a:uFill>
                  <a:solidFill>
                    <a:srgbClr val="ffffff"/>
                  </a:solidFill>
                </a:uFill>
                <a:latin typeface="Calibri"/>
                <a:ea typeface="DejaVu Sans"/>
              </a:rPr>
              <a:t> is absolute, relative or static</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Properties </a:t>
            </a:r>
            <a:r>
              <a:rPr b="1" lang="en-IN" sz="2600" spc="-1" strike="noStrike">
                <a:solidFill>
                  <a:srgbClr val="000000"/>
                </a:solidFill>
                <a:uFill>
                  <a:solidFill>
                    <a:srgbClr val="ffffff"/>
                  </a:solidFill>
                </a:uFill>
                <a:latin typeface="Calibri"/>
                <a:ea typeface="DejaVu Sans"/>
              </a:rPr>
              <a:t>left</a:t>
            </a:r>
            <a:r>
              <a:rPr b="0" lang="en-IN" sz="2600" spc="-1" strike="noStrike">
                <a:solidFill>
                  <a:srgbClr val="000000"/>
                </a:solidFill>
                <a:uFill>
                  <a:solidFill>
                    <a:srgbClr val="ffffff"/>
                  </a:solidFill>
                </a:uFill>
                <a:latin typeface="Calibri"/>
                <a:ea typeface="DejaVu Sans"/>
              </a:rPr>
              <a:t>, </a:t>
            </a:r>
            <a:r>
              <a:rPr b="1" lang="en-IN" sz="2600" spc="-1" strike="noStrike">
                <a:solidFill>
                  <a:srgbClr val="000000"/>
                </a:solidFill>
                <a:uFill>
                  <a:solidFill>
                    <a:srgbClr val="ffffff"/>
                  </a:solidFill>
                </a:uFill>
                <a:latin typeface="Calibri"/>
                <a:ea typeface="DejaVu Sans"/>
              </a:rPr>
              <a:t>right</a:t>
            </a:r>
            <a:r>
              <a:rPr b="0" lang="en-IN" sz="2600" spc="-1" strike="noStrike">
                <a:solidFill>
                  <a:srgbClr val="000000"/>
                </a:solidFill>
                <a:uFill>
                  <a:solidFill>
                    <a:srgbClr val="ffffff"/>
                  </a:solidFill>
                </a:uFill>
                <a:latin typeface="Calibri"/>
                <a:ea typeface="DejaVu Sans"/>
              </a:rPr>
              <a:t>, </a:t>
            </a:r>
            <a:r>
              <a:rPr b="1" lang="en-IN" sz="2600" spc="-1" strike="noStrike">
                <a:solidFill>
                  <a:srgbClr val="000000"/>
                </a:solidFill>
                <a:uFill>
                  <a:solidFill>
                    <a:srgbClr val="ffffff"/>
                  </a:solidFill>
                </a:uFill>
                <a:latin typeface="Calibri"/>
                <a:ea typeface="DejaVu Sans"/>
              </a:rPr>
              <a:t>top</a:t>
            </a:r>
            <a:r>
              <a:rPr b="0" lang="en-IN" sz="2600" spc="-1" strike="noStrike">
                <a:solidFill>
                  <a:srgbClr val="000000"/>
                </a:solidFill>
                <a:uFill>
                  <a:solidFill>
                    <a:srgbClr val="ffffff"/>
                  </a:solidFill>
                </a:uFill>
                <a:latin typeface="Calibri"/>
                <a:ea typeface="DejaVu Sans"/>
              </a:rPr>
              <a:t> and </a:t>
            </a:r>
            <a:r>
              <a:rPr b="1" lang="en-IN" sz="2600" spc="-1" strike="noStrike">
                <a:solidFill>
                  <a:srgbClr val="000000"/>
                </a:solidFill>
                <a:uFill>
                  <a:solidFill>
                    <a:srgbClr val="ffffff"/>
                  </a:solidFill>
                </a:uFill>
                <a:latin typeface="Calibri"/>
                <a:ea typeface="DejaVu Sans"/>
              </a:rPr>
              <a:t>bottom</a:t>
            </a:r>
            <a:r>
              <a:rPr b="0" lang="en-IN" sz="2600" spc="-1" strike="noStrike">
                <a:solidFill>
                  <a:srgbClr val="000000"/>
                </a:solidFill>
                <a:uFill>
                  <a:solidFill>
                    <a:srgbClr val="ffffff"/>
                  </a:solidFill>
                </a:uFill>
                <a:latin typeface="Calibri"/>
                <a:ea typeface="DejaVu Sans"/>
              </a:rPr>
              <a:t> specify element position</a:t>
            </a:r>
            <a:endParaRPr b="0" lang="en-IN" sz="1800" spc="-1" strike="noStrike">
              <a:solidFill>
                <a:srgbClr val="000000"/>
              </a:solidFill>
              <a:uFill>
                <a:solidFill>
                  <a:srgbClr val="ffffff"/>
                </a:solidFill>
              </a:uFill>
              <a:latin typeface="Arial"/>
            </a:endParaRPr>
          </a:p>
        </p:txBody>
      </p:sp>
      <p:sp>
        <p:nvSpPr>
          <p:cNvPr id="209"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10" name="CustomShape 3"/>
          <p:cNvSpPr/>
          <p:nvPr/>
        </p:nvSpPr>
        <p:spPr>
          <a:xfrm>
            <a:off x="6553080" y="6356520"/>
            <a:ext cx="2129040" cy="360360"/>
          </a:xfrm>
          <a:prstGeom prst="rect">
            <a:avLst/>
          </a:prstGeom>
          <a:noFill/>
          <a:ln>
            <a:noFill/>
          </a:ln>
        </p:spPr>
        <p:style>
          <a:lnRef idx="0"/>
          <a:fillRef idx="0"/>
          <a:effectRef idx="0"/>
          <a:fontRef idx="minor"/>
        </p:style>
      </p:sp>
      <p:pic>
        <p:nvPicPr>
          <p:cNvPr id="211" name="" descr=""/>
          <p:cNvPicPr/>
          <p:nvPr/>
        </p:nvPicPr>
        <p:blipFill>
          <a:blip r:embed="rId1"/>
          <a:stretch/>
        </p:blipFill>
        <p:spPr>
          <a:xfrm>
            <a:off x="2874240" y="2159640"/>
            <a:ext cx="3971520" cy="1599840"/>
          </a:xfrm>
          <a:prstGeom prst="rect">
            <a:avLst/>
          </a:prstGeom>
          <a:ln>
            <a:noFill/>
          </a:ln>
        </p:spPr>
      </p:pic>
      <p:pic>
        <p:nvPicPr>
          <p:cNvPr id="212" name="" descr=""/>
          <p:cNvPicPr/>
          <p:nvPr/>
        </p:nvPicPr>
        <p:blipFill>
          <a:blip r:embed="rId2"/>
          <a:stretch/>
        </p:blipFill>
        <p:spPr>
          <a:xfrm>
            <a:off x="2788560" y="4226040"/>
            <a:ext cx="4142880" cy="221904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standalone="yes"?>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p:cSld><p:spTree><p:nvGrpSpPr>        <p:cNvPr id="1" name=""/>        <p:cNvGrpSpPr/>        <p:nvPr/>      </p:nvGrpSpPr>      <p:grpSpPr>        <a:xfrm>          <a:off x="0" y="0"/>          <a:ext cx="0" cy="0"/>          <a:chOff x="0" y="0"/>          <a:chExt cx="0" cy="0"/>        </a:xfrm>      </p:grpSpPr><p:sp><p:nvSpPr><p:cNvPr id="213" name="CustomShape 1"></p:cNvPr><p:cNvSpPr/><p:nvPr/></p:nvSpPr><p:spPr><a:xfrm><a:off x="304920" y="380880"/><a:ext cx="8605800" cy="6091200"/></a:xfrm><a:prstGeom prst="rect"><a:avLst></a:avLst></a:prstGeom><a:solidFill><a:srgbClr val="ffffff"/></a:solidFill><a:ln w="25560"><a:solidFill><a:srgbClr val="c0504d"/></a:solidFill><a:round/></a:ln></p:spPr><p:style><a:lnRef idx="0"></a:lnRef><a:fillRef idx="0"/><a:effectRef idx="0"></a:effectRef><a:fontRef idx="minor"/></p:style><p:txBody><a:bodyPr lIns="90000" rIns="90000" tIns="45000" bIns="45000"></a:bodyPr><a:p><a:pPr algn="ctr"><a:lnSpc><a:spcPct val="100000"/></a:lnSpc></a:pPr><a:r><a:rPr b="0" lang="en-IN" sz="3200" spc="-1" strike="noStrike"><a:solidFill><a:srgbClr val="ff0000"/></a:solidFill><a:uFill><a:solidFill><a:srgbClr val="ffffff"/></a:solidFill></a:uFill><a:latin typeface="Calibri"/><a:ea typeface="DejaVu Sans"/></a:rPr><a:t>Element Positioning</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r><a:rPr b="0" lang="en-IN" sz="2600" spc="-1" strike="noStrike"><a:solidFill><a:srgbClr val="000000"/></a:solidFill><a:uFill><a:solidFill><a:srgbClr val="ffffff"/></a:solidFill></a:uFill><a:latin typeface="Calibri"/><a:ea typeface="DejaVu Sans"/></a:rPr><a:t>A positive value of top pushes the element down</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r><a:rPr b="0" lang="en-IN" sz="2600" spc="-1" strike="noStrike"><a:solidFill><a:srgbClr val="000000"/></a:solidFill><a:uFill><a:solidFill><a:srgbClr val="ffffff"/></a:solidFill></a:uFill><a:latin typeface="Calibri"/><a:ea typeface="DejaVu Sans"/></a:rPr><a:t>A positive value of left pushes the element to the right</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r><a:rPr b="0" lang="en-IN" sz="2600" spc="-1" strike="noStrike"><a:solidFill><a:srgbClr val="000000"/></a:solidFill><a:uFill><a:solidFill><a:srgbClr val="ffffff"/></a:solidFill></a:uFill><a:latin typeface="Calibri"/><a:ea typeface="DejaVu Sans"/></a:rPr><a:t>A negative value of top pushes the element up</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r><a:rPr b="0" lang="en-IN" sz="2600" spc="-1" strike="noStrike"><a:solidFill><a:srgbClr val="000000"/></a:solidFill><a:uFill><a:solidFill><a:srgbClr val="ffffff"/></a:solidFill></a:uFill><a:latin typeface="Calibri"/><a:ea typeface="DejaVu Sans"/></a:rPr><a:t>A negative value of left pushes the element to the left</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r><a:rPr b="0" lang="en-IN" sz="2600" spc="-1" strike="noStrike"><a:solidFill><a:srgbClr val="000000"/></a:solidFill><a:uFill><a:solidFill><a:srgbClr val="ffffff"/></a:solidFill></a:uFill><a:latin typeface="Calibri"/><a:ea typeface="DejaVu Sans"/></a:rPr><a:t>Absolute position specifies where an element appears relative to the containing element</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r><a:rPr b="0" lang="en-IN" sz="2600" spc="-1" strike="noStrike"><a:solidFill><a:srgbClr val="000000"/></a:solidFill><a:uFill><a:solidFill><a:srgbClr val="ffffff"/></a:solidFill></a:uFill><a:latin typeface="Calibri"/><a:ea typeface="DejaVu Sans"/></a:rPr><a:t>Final location of positioned elements is </a:t></a:r><a:r><a:rPr b="0" lang="en-IN" sz="2600" spc="-1" strike="noStrike"><a:solidFill><a:srgbClr val="000000"/></a:solidFill><a:uFill><a:solidFill><a:srgbClr val="ffffff"/></a:solidFill></a:uFill><a:latin typeface="Calibri"/><a:ea typeface="DejaVu Sans"/></a:rPr><a:t>determine based on position and values of top or bottom, and left or right</a:t></a: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endParaRPr b="0" lang="en-IN" sz="1800" spc="-1" strike="noStrike"><a:solidFill><a:srgbClr val="000000"/></a:solidFill><a:uFill><a:solidFill><a:srgbClr val="ffffff"/></a:solidFill></a:uFill><a:latin typeface="Arial"/></a:endParaRPr></a:p><a:p><a:pPr marL="225360" indent="-220680"><a:lnSpc><a:spcPct val="100000"/></a:lnSpc><a:buClr><a:srgbClr val="000000"/></a:buClr><a:buFont typeface="Arial"/><a:buChar char="•"/></a:pPr><a:endParaRPr b="0" lang="en-IN" sz="1800" spc="-1" strike="noStrike"><a:solidFill><a:srgbClr val="000000"/></a:solidFill><a:uFill><a:solidFill><a:srgbClr val="ffffff"/></a:solidFill></a:uFill><a:latin typeface="Arial"/></a:endParaRPr></a:p><a:p><a:pPr><a:lnSpc><a:spcPct val="100000"/></a:lnSpc></a:pPr><a:r><a:rPr b="0" lang="en-IN" sz="1600" spc="-1" strike="noStrike"><a:solidFill><a:srgbClr val="000000"/></a:solidFill><a:uFill><a:solidFill><a:srgbClr val="ffffff"/></a:solidFill></a:uFill><a:latin typeface="Calibri"/><a:ea typeface="DejaVu Sans"/></a:rPr><a:t>[  </a:t></a:r><a:r><a:rPr b="0" lang="en-IN" sz="1600" spc="-1" strike="noStrike"><a:solidFill><a:srgbClr val="000000"/></a:solidFill><a:uFill><a:solidFill><a:srgbClr val="ffffff"/></a:solidFill></a:uFill><a:latin typeface="Calibri"/><a:ea typeface="DejaVu Sans"/></a:rPr><a:t>CSS basics - Learn web development | MDN : </a:t></a:r><a:r><a:rPr b="0" lang="en-IN" sz="1600" spc="-1" strike="noStrike"><a:solidFill><a:srgbClr val="000000"/></a:solidFill><a:uFill><a:solidFill><a:srgbClr val="ffffff"/></a:solidFill></a:uFill><a:latin typeface="Calibri"/><a:ea typeface="DejaVu Sans"/><a:hlinkClick r:id="rId1"/></a:rPr><a:t>https://developer.mozilla.org/en-US/docs/Learn/Getting_started_with_the_web/CSS_basics</a:t></a:r><a:r><a:rPr b="0" lang="en-IN" sz="1600" spc="-1" strike="noStrike"><a:solidFill><a:srgbClr val="000000"/></a:solidFill><a:uFill><a:solidFill><a:srgbClr val="ffffff"/></a:solidFill></a:uFill><a:latin typeface="Calibri"/><a:ea typeface="DejaVu Sans"/></a:rPr><a:t>  </a:t></a:r><a:r><a:rPr b="0" lang="en-IN" sz="1600" spc="-1" strike="noStrike"><a:solidFill><a:srgbClr val="000000"/></a:solidFill><a:uFill><a:solidFill><a:srgbClr val="ffffff"/></a:solidFill></a:uFill><a:latin typeface="Calibri"/><a:ea typeface="DejaVu Sans"/></a:rPr><a:t> </a:t></a:r><a:endParaRPr b="0" lang="en-IN" sz="1800" spc="-1" strike="noStrike"><a:solidFill><a:srgbClr val="000000"/></a:solidFill><a:uFill><a:solidFill><a:srgbClr val="ffffff"/></a:solidFill></a:uFill><a:latin typeface="Arial"/></a:endParaRPr></a:p><a:p><a:pPr><a:lnSpc><a:spcPct val="100000"/></a:lnSpc></a:pPr><a:r><a:rPr b="0" lang="en-IN" sz="1600" spc="-1" strike="noStrike"><a:solidFill><a:srgbClr val="000000"/></a:solidFill><a:uFill><a:solidFill><a:srgbClr val="ffffff"/></a:solidFill></a:uFill><a:latin typeface="Calibri"/><a:ea typeface="DejaVu Sans"/></a:rPr><a:t> </a:t></a:r><a:r><a:rPr b="0" lang="en-IN" sz="1600" spc="-1" strike="noStrike"><a:solidFill><a:srgbClr val="000000"/></a:solidFill><a:uFill><a:solidFill><a:srgbClr val="ffffff"/></a:solidFill></a:uFill><a:latin typeface="Calibri"/><a:ea typeface="DejaVu Sans"/></a:rPr><a:t>position - CSS | MDN : </a:t></a:r><a:endParaRPr b="0" lang="en-IN" sz="1800" spc="-1" strike="noStrike"><a:solidFill><a:srgbClr val="000000"/></a:solidFill><a:uFill><a:solidFill><a:srgbClr val="ffffff"/></a:solidFill></a:uFill><a:latin typeface="Arial"/></a:endParaRPr></a:p><a:p><a:pPr><a:lnSpc><a:spcPct val="100000"/></a:lnSpc></a:pPr><a:r><a:rPr b="0" lang="en-IN" sz="1600" spc="-1" strike="noStrike"><a:solidFill><a:srgbClr val="000000"/></a:solidFill><a:uFill><a:solidFill><a:srgbClr val="ffffff"/></a:solidFill></a:uFill><a:latin typeface="Calibri"/><a:ea typeface="DejaVu Sans"/><a:hlinkClick r:id="rId2"/></a:rPr><a:t>https://developer.mozilla.org/en-US/docs/Web/CSS/position</a:t></a:r><a:r><a:rPr b="0" lang="en-IN" sz="1600" spc="-1" strike="noStrike"><a:solidFill><a:srgbClr val="000000"/></a:solidFill><a:uFill><a:solidFill><a:srgbClr val="ffffff"/></a:solidFill></a:uFill><a:latin typeface="Calibri"/><a:ea typeface="DejaVu Sans"/></a:rPr><a:t> ]</a:t></a:r><a:endParaRPr b="0" lang="en-IN" sz="1800" spc="-1" strike="noStrike"><a:solidFill><a:srgbClr val="000000"/></a:solidFill><a:uFill><a:solidFill><a:srgbClr val="ffffff"/></a:solidFill></a:uFill><a:latin typeface="Arial"/></a:endParaRPr></a:p></p:txBody></p:sp><p:sp><p:nvSpPr><p:cNvPr id="214" name="CustomShape 2"></p:cNvPr><p:cNvSpPr/><p:nvPr/></p:nvSpPr><p:spPr><a:xfrm><a:off x="2438280" y="6492960"/><a:ext cx="4033800" cy="360360"/></a:xfrm><a:prstGeom prst="rect"><a:avLst></a:avLst></a:prstGeom><a:noFill/><a:ln><a:noFill/></a:ln></p:spPr><p:style><a:lnRef idx="0"></a:lnRef><a:fillRef idx="0"/><a:effectRef idx="0"></a:effectRef><a:fontRef idx="minor"/></p:style><p:txBody><a:bodyPr lIns="90000" rIns="90000" tIns="45000" bIns="45000" anchor="ctr"></a:bodyPr><a:p><a:pPr algn="ctr"><a:lnSpc><a:spcPct val="100000"/></a:lnSpc></a:pPr><a:r><a:rPr b="0" lang="en-IN" sz="1200" spc="-1" strike="noStrike"><a:solidFill><a:srgbClr val="8b8b8b"/></a:solidFill><a:uFill><a:solidFill><a:srgbClr val="ffffff"/></a:solidFill></a:uFill><a:latin typeface="Calibri"/><a:ea typeface="DejaVu Sans"/></a:rPr><a:t>Department of Computer Science and Engineering, GIT</a:t></a:r><a:endParaRPr b="0" lang="en-IN" sz="1800" spc="-1" strike="noStrike"><a:solidFill><a:srgbClr val="000000"/></a:solidFill><a:uFill><a:solidFill><a:srgbClr val="ffffff"/></a:solidFill></a:uFill><a:latin typeface="Arial"/></a:endParaRPr></a:p></p:txBody></p:sp><p:sp><p:nvSpPr><p:cNvPr id="215" name="CustomShape 3"></p:cNvPr><p:cNvSpPr/><p:nvPr/></p:nvSpPr><p:spPr><a:xfrm><a:off x="6553080" y="6356520"/><a:ext cx="2129040" cy="360360"/></a:xfrm><a:prstGeom prst="rect"><a:avLst></a:avLst></a:prstGeom><a:noFill/><a:ln><a:noFill/></a:ln></p:spPr><p:style><a:lnRef idx="0"></a:lnRef><a:fillRef idx="0"/><a:effectRef idx="0"></a:effectRef><a:fontRef idx="minor"/></p:style></p:sp></p:spTree></p:cSld><p:timing><p:tnLst><p:par><p:cTn id="93" dur="indefinite" restart="never" nodeType="tmRoot"><p:childTnLst><p:seq><p:cTn id="94" nodeType="mainSeq"></p:cTn><p:prevCondLst><p:cond delay="0" evt="onPrev"><p:tgtEl><p:sldTgt/></p:tgtEl></p:cond></p:prevCondLst><p:nextCondLst><p:cond delay="0" evt="onNext"><p:tgtEl><p:sldTgt/></p:tgtEl></p:cond></p:nextCondLst></p:seq></p:childTnLst></p:cTn></p:par></p:tnLst></p:timing></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nSpc>
                <a:spcPct val="100000"/>
              </a:lnSpc>
            </a:pPr>
            <a:r>
              <a:rPr b="0" lang="en-IN" sz="3200" spc="-1" strike="noStrike">
                <a:solidFill>
                  <a:srgbClr val="ff0000"/>
                </a:solidFill>
                <a:uFill>
                  <a:solidFill>
                    <a:srgbClr val="ffffff"/>
                  </a:solidFill>
                </a:uFill>
                <a:latin typeface="Calibri"/>
                <a:ea typeface="DejaVu Sans"/>
              </a:rPr>
              <a:t>      </a:t>
            </a:r>
            <a:r>
              <a:rPr b="0" lang="en-IN" sz="3200" spc="-1" strike="noStrike">
                <a:solidFill>
                  <a:srgbClr val="ff0000"/>
                </a:solidFill>
                <a:uFill>
                  <a:solidFill>
                    <a:srgbClr val="ffffff"/>
                  </a:solidFill>
                </a:uFill>
                <a:latin typeface="Calibri"/>
                <a:ea typeface="DejaVu Sans"/>
              </a:rPr>
              <a:t>Absolute and</a:t>
            </a:r>
            <a:r>
              <a:rPr b="0" lang="en-IN" sz="3200" spc="-1" strike="noStrike">
                <a:solidFill>
                  <a:srgbClr val="ff0000"/>
                </a:solidFill>
                <a:uFill>
                  <a:solidFill>
                    <a:srgbClr val="ffffff"/>
                  </a:solidFill>
                </a:uFill>
                <a:latin typeface="Calibri"/>
                <a:ea typeface="DejaVu Sans"/>
              </a:rPr>
              <a:t>
</a:t>
            </a:r>
            <a:r>
              <a:rPr b="0" lang="en-IN" sz="3200" spc="-1" strike="noStrike">
                <a:solidFill>
                  <a:srgbClr val="ff0000"/>
                </a:solidFill>
                <a:uFill>
                  <a:solidFill>
                    <a:srgbClr val="ffffff"/>
                  </a:solidFill>
                </a:uFill>
                <a:latin typeface="Calibri"/>
                <a:ea typeface="DejaVu Sans"/>
              </a:rPr>
              <a:t>Relative Positioning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p:txBody>
      </p:sp>
      <p:sp>
        <p:nvSpPr>
          <p:cNvPr id="21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18" name="CustomShape 3"/>
          <p:cNvSpPr/>
          <p:nvPr/>
        </p:nvSpPr>
        <p:spPr>
          <a:xfrm>
            <a:off x="6553080" y="6356520"/>
            <a:ext cx="2129040" cy="360360"/>
          </a:xfrm>
          <a:prstGeom prst="rect">
            <a:avLst/>
          </a:prstGeom>
          <a:noFill/>
          <a:ln>
            <a:noFill/>
          </a:ln>
        </p:spPr>
        <p:style>
          <a:lnRef idx="0"/>
          <a:fillRef idx="0"/>
          <a:effectRef idx="0"/>
          <a:fontRef idx="minor"/>
        </p:style>
      </p:sp>
      <p:pic>
        <p:nvPicPr>
          <p:cNvPr id="219" name="" descr=""/>
          <p:cNvPicPr/>
          <p:nvPr/>
        </p:nvPicPr>
        <p:blipFill>
          <a:blip r:embed="rId1"/>
          <a:stretch/>
        </p:blipFill>
        <p:spPr>
          <a:xfrm>
            <a:off x="462600" y="5121360"/>
            <a:ext cx="8357400" cy="1245600"/>
          </a:xfrm>
          <a:prstGeom prst="rect">
            <a:avLst/>
          </a:prstGeom>
          <a:ln>
            <a:noFill/>
          </a:ln>
        </p:spPr>
      </p:pic>
      <p:pic>
        <p:nvPicPr>
          <p:cNvPr id="220" name="" descr=""/>
          <p:cNvPicPr/>
          <p:nvPr/>
        </p:nvPicPr>
        <p:blipFill>
          <a:blip r:embed="rId2"/>
          <a:stretch/>
        </p:blipFill>
        <p:spPr>
          <a:xfrm>
            <a:off x="4184640" y="432000"/>
            <a:ext cx="3657240" cy="485856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Absolute / Relative Positioning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p:txBody>
      </p:sp>
      <p:sp>
        <p:nvSpPr>
          <p:cNvPr id="222"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23" name="CustomShape 3"/>
          <p:cNvSpPr/>
          <p:nvPr/>
        </p:nvSpPr>
        <p:spPr>
          <a:xfrm>
            <a:off x="6553080" y="6356520"/>
            <a:ext cx="2129040" cy="360360"/>
          </a:xfrm>
          <a:prstGeom prst="rect">
            <a:avLst/>
          </a:prstGeom>
          <a:noFill/>
          <a:ln>
            <a:noFill/>
          </a:ln>
        </p:spPr>
        <p:style>
          <a:lnRef idx="0"/>
          <a:fillRef idx="0"/>
          <a:effectRef idx="0"/>
          <a:fontRef idx="minor"/>
        </p:style>
      </p:sp>
      <p:pic>
        <p:nvPicPr>
          <p:cNvPr id="224" name="" descr=""/>
          <p:cNvPicPr/>
          <p:nvPr/>
        </p:nvPicPr>
        <p:blipFill>
          <a:blip r:embed="rId1"/>
          <a:stretch/>
        </p:blipFill>
        <p:spPr>
          <a:xfrm>
            <a:off x="331200" y="3178440"/>
            <a:ext cx="8553240" cy="3161880"/>
          </a:xfrm>
          <a:prstGeom prst="rect">
            <a:avLst/>
          </a:prstGeom>
          <a:ln>
            <a:noFill/>
          </a:ln>
        </p:spPr>
      </p:pic>
      <p:pic>
        <p:nvPicPr>
          <p:cNvPr id="225" name="" descr=""/>
          <p:cNvPicPr/>
          <p:nvPr/>
        </p:nvPicPr>
        <p:blipFill>
          <a:blip r:embed="rId2"/>
          <a:stretch/>
        </p:blipFill>
        <p:spPr>
          <a:xfrm>
            <a:off x="1703880" y="957600"/>
            <a:ext cx="5820120" cy="2156760"/>
          </a:xfrm>
          <a:prstGeom prst="rect">
            <a:avLst/>
          </a:prstGeom>
          <a:ln>
            <a:noFill/>
          </a:ln>
        </p:spPr>
      </p:pic>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Introduction</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CSS can be embedded in HTML documents </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Style sheets allow you to impose a standard style on a whole document, or even a whole collection of documents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Style is specified for a tag by the values of its properties</a:t>
            </a:r>
            <a:endParaRPr b="0" lang="en-IN" sz="1800" spc="-1" strike="noStrike">
              <a:solidFill>
                <a:srgbClr val="000000"/>
              </a:solidFill>
              <a:uFill>
                <a:solidFill>
                  <a:srgbClr val="ffffff"/>
                </a:solidFill>
              </a:uFill>
              <a:latin typeface="Arial"/>
            </a:endParaRPr>
          </a:p>
        </p:txBody>
      </p:sp>
      <p:sp>
        <p:nvSpPr>
          <p:cNvPr id="6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61" name="CustomShape 3"/>
          <p:cNvSpPr/>
          <p:nvPr/>
        </p:nvSpPr>
        <p:spPr>
          <a:xfrm>
            <a:off x="6553080" y="6356520"/>
            <a:ext cx="2129040" cy="360360"/>
          </a:xfrm>
          <a:prstGeom prst="rect">
            <a:avLst/>
          </a:prstGeom>
          <a:noFill/>
          <a:ln>
            <a:noFill/>
          </a:ln>
        </p:spPr>
        <p:style>
          <a:lnRef idx="0"/>
          <a:fillRef idx="0"/>
          <a:effectRef idx="0"/>
          <a:fontRef idx="minor"/>
        </p:style>
      </p:sp>
      <p:pic>
        <p:nvPicPr>
          <p:cNvPr id="62" name="" descr=""/>
          <p:cNvPicPr/>
          <p:nvPr/>
        </p:nvPicPr>
        <p:blipFill>
          <a:blip r:embed="rId1"/>
          <a:stretch/>
        </p:blipFill>
        <p:spPr>
          <a:xfrm>
            <a:off x="1514160" y="2879280"/>
            <a:ext cx="6171480" cy="34948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Stacking Elements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Property = </a:t>
            </a:r>
            <a:r>
              <a:rPr b="1" lang="en-IN" sz="2600" spc="-1" strike="noStrike">
                <a:solidFill>
                  <a:srgbClr val="000000"/>
                </a:solidFill>
                <a:uFill>
                  <a:solidFill>
                    <a:srgbClr val="ffffff"/>
                  </a:solidFill>
                </a:uFill>
                <a:latin typeface="Calibri"/>
                <a:ea typeface="DejaVu Sans"/>
              </a:rPr>
              <a:t>z-index</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The z-index style property can be used to govern the layering of elements in the display</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If two elements both cover a part of the window, the element with the higher z-index value will cover the other one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Think of a artist painting the document content on the screen. </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Elements with lower z-index are painted before those with higher z-index</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Manipulating the z-index property dynamically</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Absolute position specifies where an element appears relative to the containing element</a:t>
            </a:r>
            <a:endParaRPr b="0" lang="en-IN" sz="1800" spc="-1" strike="noStrike">
              <a:solidFill>
                <a:srgbClr val="000000"/>
              </a:solidFill>
              <a:uFill>
                <a:solidFill>
                  <a:srgbClr val="ffffff"/>
                </a:solidFill>
              </a:uFill>
              <a:latin typeface="Arial"/>
            </a:endParaRPr>
          </a:p>
        </p:txBody>
      </p:sp>
      <p:sp>
        <p:nvSpPr>
          <p:cNvPr id="22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28"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Stacking Elements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Effect of z-index</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On the left three boxes have been overlaped using absolute positioning</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By default, the elements are stacked following the order they're declared in the HTML</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On the right the same markup, but have reversed the default order using z-index </a:t>
            </a:r>
            <a:r>
              <a:rPr b="1" lang="en-IN" sz="2600" spc="-1" strike="noStrike">
                <a:solidFill>
                  <a:srgbClr val="000000"/>
                </a:solidFill>
                <a:uFill>
                  <a:solidFill>
                    <a:srgbClr val="ffffff"/>
                  </a:solidFill>
                </a:uFill>
                <a:latin typeface="Calibri"/>
                <a:ea typeface="DejaVu Sans"/>
              </a:rPr>
              <a:t>property</a:t>
            </a:r>
            <a:r>
              <a:rPr b="0" lang="en-IN" sz="2600" spc="-1" strike="noStrike">
                <a:solidFill>
                  <a:srgbClr val="000000"/>
                </a:solidFill>
                <a:uFill>
                  <a:solidFill>
                    <a:srgbClr val="ffffff"/>
                  </a:solidFill>
                </a:uFill>
                <a:latin typeface="Calibri"/>
                <a:ea typeface="DejaVu Sans"/>
              </a:rPr>
              <a:t> and assigning values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endParaRPr b="0" lang="en-IN" sz="1800" spc="-1" strike="noStrike">
              <a:solidFill>
                <a:srgbClr val="000000"/>
              </a:solidFill>
              <a:uFill>
                <a:solidFill>
                  <a:srgbClr val="ffffff"/>
                </a:solidFill>
              </a:uFill>
              <a:latin typeface="Arial"/>
            </a:endParaRPr>
          </a:p>
          <a:p>
            <a:pPr>
              <a:lnSpc>
                <a:spcPct val="100000"/>
              </a:lnSpc>
            </a:pPr>
            <a:r>
              <a:rPr b="0" lang="en-IN" sz="1800" spc="-1" strike="noStrike">
                <a:solidFill>
                  <a:srgbClr val="000000"/>
                </a:solidFill>
                <a:uFill>
                  <a:solidFill>
                    <a:srgbClr val="ffffff"/>
                  </a:solidFill>
                </a:uFill>
                <a:latin typeface="Calibri"/>
                <a:ea typeface="DejaVu Sans"/>
              </a:rPr>
              <a:t>[  </a:t>
            </a:r>
            <a:r>
              <a:rPr b="0" lang="en-IN" sz="1800" spc="-1" strike="noStrike">
                <a:solidFill>
                  <a:srgbClr val="000000"/>
                </a:solidFill>
                <a:uFill>
                  <a:solidFill>
                    <a:srgbClr val="ffffff"/>
                  </a:solidFill>
                </a:uFill>
                <a:latin typeface="Calibri"/>
                <a:ea typeface="DejaVu Sans"/>
                <a:hlinkClick r:id="rId1"/>
              </a:rPr>
              <a:t>https://developer.mozilla.org/en-US/docs/Web/CSS/z-index</a:t>
            </a:r>
            <a:r>
              <a:rPr b="0" lang="en-IN" sz="1800" spc="-1" strike="noStrike">
                <a:solidFill>
                  <a:srgbClr val="000000"/>
                </a:solidFill>
                <a:uFill>
                  <a:solidFill>
                    <a:srgbClr val="ffffff"/>
                  </a:solidFill>
                </a:uFill>
                <a:latin typeface="Calibri"/>
                <a:ea typeface="DejaVu Sans"/>
              </a:rPr>
              <a:t>   ]</a:t>
            </a:r>
            <a:endParaRPr b="0" lang="en-IN" sz="1800" spc="-1" strike="noStrike">
              <a:solidFill>
                <a:srgbClr val="000000"/>
              </a:solidFill>
              <a:uFill>
                <a:solidFill>
                  <a:srgbClr val="ffffff"/>
                </a:solidFill>
              </a:uFill>
              <a:latin typeface="Arial"/>
            </a:endParaRPr>
          </a:p>
        </p:txBody>
      </p:sp>
      <p:sp>
        <p:nvSpPr>
          <p:cNvPr id="23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31" name="CustomShape 3"/>
          <p:cNvSpPr/>
          <p:nvPr/>
        </p:nvSpPr>
        <p:spPr>
          <a:xfrm>
            <a:off x="6553080" y="6356520"/>
            <a:ext cx="2129040" cy="360360"/>
          </a:xfrm>
          <a:prstGeom prst="rect">
            <a:avLst/>
          </a:prstGeom>
          <a:noFill/>
          <a:ln>
            <a:noFill/>
          </a:ln>
        </p:spPr>
        <p:style>
          <a:lnRef idx="0"/>
          <a:fillRef idx="0"/>
          <a:effectRef idx="0"/>
          <a:fontRef idx="minor"/>
        </p:style>
      </p:sp>
      <p:pic>
        <p:nvPicPr>
          <p:cNvPr id="232" name="" descr=""/>
          <p:cNvPicPr/>
          <p:nvPr/>
        </p:nvPicPr>
        <p:blipFill>
          <a:blip r:embed="rId2"/>
          <a:stretch/>
        </p:blipFill>
        <p:spPr>
          <a:xfrm>
            <a:off x="980640" y="3749040"/>
            <a:ext cx="7038720" cy="238104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Z-Index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34"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35" name="CustomShape 3"/>
          <p:cNvSpPr/>
          <p:nvPr/>
        </p:nvSpPr>
        <p:spPr>
          <a:xfrm>
            <a:off x="6553080" y="6356520"/>
            <a:ext cx="2129040" cy="360360"/>
          </a:xfrm>
          <a:prstGeom prst="rect">
            <a:avLst/>
          </a:prstGeom>
          <a:noFill/>
          <a:ln>
            <a:noFill/>
          </a:ln>
        </p:spPr>
        <p:style>
          <a:lnRef idx="0"/>
          <a:fillRef idx="0"/>
          <a:effectRef idx="0"/>
          <a:fontRef idx="minor"/>
        </p:style>
      </p:sp>
      <p:pic>
        <p:nvPicPr>
          <p:cNvPr id="236" name="" descr=""/>
          <p:cNvPicPr/>
          <p:nvPr/>
        </p:nvPicPr>
        <p:blipFill>
          <a:blip r:embed="rId1"/>
          <a:stretch/>
        </p:blipFill>
        <p:spPr>
          <a:xfrm>
            <a:off x="468000" y="972360"/>
            <a:ext cx="6048000" cy="3038040"/>
          </a:xfrm>
          <a:prstGeom prst="rect">
            <a:avLst/>
          </a:prstGeom>
          <a:ln>
            <a:noFill/>
          </a:ln>
        </p:spPr>
      </p:pic>
      <p:pic>
        <p:nvPicPr>
          <p:cNvPr id="237" name="" descr=""/>
          <p:cNvPicPr/>
          <p:nvPr/>
        </p:nvPicPr>
        <p:blipFill>
          <a:blip r:embed="rId2"/>
          <a:stretch/>
        </p:blipFill>
        <p:spPr>
          <a:xfrm>
            <a:off x="2484000" y="3503160"/>
            <a:ext cx="6228000" cy="2558160"/>
          </a:xfrm>
          <a:prstGeom prst="rect">
            <a:avLst/>
          </a:prstGeom>
          <a:ln>
            <a:noFill/>
          </a:ln>
        </p:spPr>
      </p:pic>
      <p:sp>
        <p:nvSpPr>
          <p:cNvPr id="238" name="TextShape 4"/>
          <p:cNvSpPr txBox="1"/>
          <p:nvPr/>
        </p:nvSpPr>
        <p:spPr>
          <a:xfrm>
            <a:off x="2826000" y="6120000"/>
            <a:ext cx="5310000" cy="391320"/>
          </a:xfrm>
          <a:prstGeom prst="rect">
            <a:avLst/>
          </a:prstGeom>
          <a:noFill/>
          <a:ln>
            <a:noFill/>
          </a:ln>
        </p:spPr>
        <p:txBody>
          <a:bodyPr lIns="90000" rIns="90000" tIns="45000" bIns="45000"/>
          <a:p>
            <a:pPr>
              <a:lnSpc>
                <a:spcPct val="100000"/>
              </a:lnSpc>
            </a:pPr>
            <a:r>
              <a:rPr b="0" lang="en-IN" sz="2000" spc="-1" strike="noStrike">
                <a:solidFill>
                  <a:srgbClr val="000000"/>
                </a:solidFill>
                <a:uFill>
                  <a:solidFill>
                    <a:srgbClr val="ffffff"/>
                  </a:solidFill>
                </a:uFill>
                <a:latin typeface="Calibri"/>
                <a:ea typeface="DejaVu Sans"/>
              </a:rPr>
              <a:t>[ Author</a:t>
            </a: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rPr>
              <a:t>HPNadig ] [ Author</a:t>
            </a:r>
            <a:r>
              <a:rPr b="0" lang="en-IN" sz="2000" spc="-1" strike="noStrike">
                <a:solidFill>
                  <a:srgbClr val="000000"/>
                </a:solidFill>
                <a:uFill>
                  <a:solidFill>
                    <a:srgbClr val="ffffff"/>
                  </a:solidFill>
                </a:uFill>
                <a:latin typeface="Calibri"/>
                <a:ea typeface="DejaVu Sans"/>
              </a:rPr>
              <a:t>	</a:t>
            </a:r>
            <a:r>
              <a:rPr b="0" lang="en-IN" sz="2000" spc="-1" strike="noStrike">
                <a:solidFill>
                  <a:srgbClr val="000000"/>
                </a:solidFill>
                <a:uFill>
                  <a:solidFill>
                    <a:srgbClr val="ffffff"/>
                  </a:solidFill>
                </a:uFill>
                <a:latin typeface="Calibri"/>
                <a:ea typeface="DejaVu Sans"/>
              </a:rPr>
              <a:t>IAEA Imagebank ]</a:t>
            </a:r>
            <a:endParaRPr b="0" lang="en-IN" sz="18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Z-Index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4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41" name="CustomShape 3"/>
          <p:cNvSpPr/>
          <p:nvPr/>
        </p:nvSpPr>
        <p:spPr>
          <a:xfrm>
            <a:off x="6553080" y="6356520"/>
            <a:ext cx="2129040" cy="360360"/>
          </a:xfrm>
          <a:prstGeom prst="rect">
            <a:avLst/>
          </a:prstGeom>
          <a:noFill/>
          <a:ln>
            <a:noFill/>
          </a:ln>
        </p:spPr>
        <p:style>
          <a:lnRef idx="0"/>
          <a:fillRef idx="0"/>
          <a:effectRef idx="0"/>
          <a:fontRef idx="minor"/>
        </p:style>
      </p:sp>
      <p:pic>
        <p:nvPicPr>
          <p:cNvPr id="242" name="" descr=""/>
          <p:cNvPicPr/>
          <p:nvPr/>
        </p:nvPicPr>
        <p:blipFill>
          <a:blip r:embed="rId1"/>
          <a:stretch/>
        </p:blipFill>
        <p:spPr>
          <a:xfrm>
            <a:off x="447840" y="892800"/>
            <a:ext cx="8248320" cy="3400200"/>
          </a:xfrm>
          <a:prstGeom prst="rect">
            <a:avLst/>
          </a:prstGeom>
          <a:ln>
            <a:noFill/>
          </a:ln>
        </p:spPr>
      </p:pic>
      <p:pic>
        <p:nvPicPr>
          <p:cNvPr id="243" name="" descr=""/>
          <p:cNvPicPr/>
          <p:nvPr/>
        </p:nvPicPr>
        <p:blipFill>
          <a:blip r:embed="rId2"/>
          <a:stretch/>
        </p:blipFill>
        <p:spPr>
          <a:xfrm>
            <a:off x="4314600" y="3675600"/>
            <a:ext cx="4181400" cy="2751480"/>
          </a:xfrm>
          <a:prstGeom prst="rect">
            <a:avLst/>
          </a:prstGeom>
          <a:ln>
            <a:noFill/>
          </a:ln>
        </p:spPr>
      </p:pic>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Z-Index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4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46" name="CustomShape 3"/>
          <p:cNvSpPr/>
          <p:nvPr/>
        </p:nvSpPr>
        <p:spPr>
          <a:xfrm>
            <a:off x="6553080" y="6356520"/>
            <a:ext cx="2129040" cy="360360"/>
          </a:xfrm>
          <a:prstGeom prst="rect">
            <a:avLst/>
          </a:prstGeom>
          <a:noFill/>
          <a:ln>
            <a:noFill/>
          </a:ln>
        </p:spPr>
        <p:style>
          <a:lnRef idx="0"/>
          <a:fillRef idx="0"/>
          <a:effectRef idx="0"/>
          <a:fontRef idx="minor"/>
        </p:style>
      </p:sp>
      <p:pic>
        <p:nvPicPr>
          <p:cNvPr id="247" name="" descr=""/>
          <p:cNvPicPr/>
          <p:nvPr/>
        </p:nvPicPr>
        <p:blipFill>
          <a:blip r:embed="rId1"/>
          <a:stretch/>
        </p:blipFill>
        <p:spPr>
          <a:xfrm>
            <a:off x="468000" y="921240"/>
            <a:ext cx="8244000" cy="3200400"/>
          </a:xfrm>
          <a:prstGeom prst="rect">
            <a:avLst/>
          </a:prstGeom>
          <a:ln>
            <a:noFill/>
          </a:ln>
        </p:spPr>
      </p:pic>
      <p:pic>
        <p:nvPicPr>
          <p:cNvPr id="248" name="" descr=""/>
          <p:cNvPicPr/>
          <p:nvPr/>
        </p:nvPicPr>
        <p:blipFill>
          <a:blip r:embed="rId2"/>
          <a:stretch/>
        </p:blipFill>
        <p:spPr>
          <a:xfrm>
            <a:off x="4626000" y="3514680"/>
            <a:ext cx="4122000" cy="2889000"/>
          </a:xfrm>
          <a:prstGeom prst="rect">
            <a:avLst/>
          </a:prstGeom>
          <a:ln>
            <a:noFill/>
          </a:ln>
        </p:spPr>
      </p:pic>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Z-Index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5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51" name="CustomShape 3"/>
          <p:cNvSpPr/>
          <p:nvPr/>
        </p:nvSpPr>
        <p:spPr>
          <a:xfrm>
            <a:off x="6553080" y="6356520"/>
            <a:ext cx="2129040" cy="360360"/>
          </a:xfrm>
          <a:prstGeom prst="rect">
            <a:avLst/>
          </a:prstGeom>
          <a:noFill/>
          <a:ln>
            <a:noFill/>
          </a:ln>
        </p:spPr>
        <p:style>
          <a:lnRef idx="0"/>
          <a:fillRef idx="0"/>
          <a:effectRef idx="0"/>
          <a:fontRef idx="minor"/>
        </p:style>
      </p:sp>
      <p:pic>
        <p:nvPicPr>
          <p:cNvPr id="252" name="" descr=""/>
          <p:cNvPicPr/>
          <p:nvPr/>
        </p:nvPicPr>
        <p:blipFill>
          <a:blip r:embed="rId1"/>
          <a:stretch/>
        </p:blipFill>
        <p:spPr>
          <a:xfrm>
            <a:off x="468000" y="1870920"/>
            <a:ext cx="8352000" cy="318600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Z-Index</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54"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55" name="CustomShape 3"/>
          <p:cNvSpPr/>
          <p:nvPr/>
        </p:nvSpPr>
        <p:spPr>
          <a:xfrm>
            <a:off x="6553080" y="6356520"/>
            <a:ext cx="2129040" cy="360360"/>
          </a:xfrm>
          <a:prstGeom prst="rect">
            <a:avLst/>
          </a:prstGeom>
          <a:noFill/>
          <a:ln>
            <a:noFill/>
          </a:ln>
        </p:spPr>
        <p:style>
          <a:lnRef idx="0"/>
          <a:fillRef idx="0"/>
          <a:effectRef idx="0"/>
          <a:fontRef idx="minor"/>
        </p:style>
      </p:sp>
      <p:pic>
        <p:nvPicPr>
          <p:cNvPr id="256" name="" descr=""/>
          <p:cNvPicPr/>
          <p:nvPr/>
        </p:nvPicPr>
        <p:blipFill>
          <a:blip r:embed="rId1"/>
          <a:stretch/>
        </p:blipFill>
        <p:spPr>
          <a:xfrm>
            <a:off x="468000" y="970920"/>
            <a:ext cx="8352000" cy="3186000"/>
          </a:xfrm>
          <a:prstGeom prst="rect">
            <a:avLst/>
          </a:prstGeom>
          <a:ln>
            <a:noFill/>
          </a:ln>
        </p:spPr>
      </p:pic>
      <p:pic>
        <p:nvPicPr>
          <p:cNvPr id="257" name="" descr=""/>
          <p:cNvPicPr/>
          <p:nvPr/>
        </p:nvPicPr>
        <p:blipFill>
          <a:blip r:embed="rId2"/>
          <a:stretch/>
        </p:blipFill>
        <p:spPr>
          <a:xfrm>
            <a:off x="3749760" y="2921040"/>
            <a:ext cx="4998240" cy="3494880"/>
          </a:xfrm>
          <a:prstGeom prst="rect">
            <a:avLst/>
          </a:prstGeom>
          <a:ln>
            <a:noFill/>
          </a:ln>
        </p:spPr>
      </p:pic>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3a. Pseudo Code / Outline of the Algorithm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59"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60" name="CustomShape 3"/>
          <p:cNvSpPr/>
          <p:nvPr/>
        </p:nvSpPr>
        <p:spPr>
          <a:xfrm>
            <a:off x="6553080" y="6356520"/>
            <a:ext cx="2129040" cy="360360"/>
          </a:xfrm>
          <a:prstGeom prst="rect">
            <a:avLst/>
          </a:prstGeom>
          <a:noFill/>
          <a:ln>
            <a:noFill/>
          </a:ln>
        </p:spPr>
        <p:style>
          <a:lnRef idx="0"/>
          <a:fillRef idx="0"/>
          <a:effectRef idx="0"/>
          <a:fontRef idx="minor"/>
        </p:style>
      </p:sp>
      <p:pic>
        <p:nvPicPr>
          <p:cNvPr id="261" name="" descr=""/>
          <p:cNvPicPr/>
          <p:nvPr/>
        </p:nvPicPr>
        <p:blipFill>
          <a:blip r:embed="rId1"/>
          <a:stretch/>
        </p:blipFill>
        <p:spPr>
          <a:xfrm>
            <a:off x="-6120" y="1014480"/>
            <a:ext cx="4733640" cy="4876560"/>
          </a:xfrm>
          <a:prstGeom prst="rect">
            <a:avLst/>
          </a:prstGeom>
          <a:ln>
            <a:noFill/>
          </a:ln>
        </p:spPr>
      </p:pic>
      <p:pic>
        <p:nvPicPr>
          <p:cNvPr id="262" name="" descr=""/>
          <p:cNvPicPr/>
          <p:nvPr/>
        </p:nvPicPr>
        <p:blipFill>
          <a:blip r:embed="rId2"/>
          <a:stretch/>
        </p:blipFill>
        <p:spPr>
          <a:xfrm>
            <a:off x="4651920" y="1342440"/>
            <a:ext cx="4562280" cy="458100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3a. Pseudo Code / Outline of the Algorithm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64"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65" name="CustomShape 3"/>
          <p:cNvSpPr/>
          <p:nvPr/>
        </p:nvSpPr>
        <p:spPr>
          <a:xfrm>
            <a:off x="6553080" y="6356520"/>
            <a:ext cx="2129040" cy="360360"/>
          </a:xfrm>
          <a:prstGeom prst="rect">
            <a:avLst/>
          </a:prstGeom>
          <a:noFill/>
          <a:ln>
            <a:noFill/>
          </a:ln>
        </p:spPr>
        <p:style>
          <a:lnRef idx="0"/>
          <a:fillRef idx="0"/>
          <a:effectRef idx="0"/>
          <a:fontRef idx="minor"/>
        </p:style>
      </p:sp>
      <p:pic>
        <p:nvPicPr>
          <p:cNvPr id="266" name="" descr=""/>
          <p:cNvPicPr/>
          <p:nvPr/>
        </p:nvPicPr>
        <p:blipFill>
          <a:blip r:embed="rId1"/>
          <a:stretch/>
        </p:blipFill>
        <p:spPr>
          <a:xfrm>
            <a:off x="-15120" y="1927440"/>
            <a:ext cx="9143640" cy="3050640"/>
          </a:xfrm>
          <a:prstGeom prst="rect">
            <a:avLst/>
          </a:prstGeom>
          <a:ln>
            <a:noFill/>
          </a:ln>
        </p:spPr>
      </p:pic>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3a. Pseudo Code / Outline of the Algorithm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68"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69" name="CustomShape 3"/>
          <p:cNvSpPr/>
          <p:nvPr/>
        </p:nvSpPr>
        <p:spPr>
          <a:xfrm>
            <a:off x="6553080" y="6356520"/>
            <a:ext cx="2129040" cy="360360"/>
          </a:xfrm>
          <a:prstGeom prst="rect">
            <a:avLst/>
          </a:prstGeom>
          <a:noFill/>
          <a:ln>
            <a:noFill/>
          </a:ln>
        </p:spPr>
        <p:style>
          <a:lnRef idx="0"/>
          <a:fillRef idx="0"/>
          <a:effectRef idx="0"/>
          <a:fontRef idx="minor"/>
        </p:style>
      </p:sp>
      <p:pic>
        <p:nvPicPr>
          <p:cNvPr id="270" name="" descr=""/>
          <p:cNvPicPr/>
          <p:nvPr/>
        </p:nvPicPr>
        <p:blipFill>
          <a:blip r:embed="rId1"/>
          <a:stretch/>
        </p:blipFill>
        <p:spPr>
          <a:xfrm>
            <a:off x="147240" y="1296000"/>
            <a:ext cx="8927640" cy="4154760"/>
          </a:xfrm>
          <a:prstGeom prst="rect">
            <a:avLst/>
          </a:prstGeom>
          <a:ln>
            <a:noFill/>
          </a:ln>
        </p:spPr>
      </p:pic>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Levels of Style Sheets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 </a:t>
            </a:r>
            <a:r>
              <a:rPr b="0" lang="en-IN" sz="2600" spc="-1" strike="noStrike">
                <a:solidFill>
                  <a:srgbClr val="000000"/>
                </a:solidFill>
                <a:uFill>
                  <a:solidFill>
                    <a:srgbClr val="ffffff"/>
                  </a:solidFill>
                </a:uFill>
                <a:latin typeface="Calibri"/>
                <a:ea typeface="DejaVu Sans"/>
              </a:rPr>
              <a:t>There are three levels of style sheets</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Inline</a:t>
            </a:r>
            <a:r>
              <a:rPr b="0" lang="en-IN" sz="2600" spc="-1" strike="noStrike">
                <a:solidFill>
                  <a:srgbClr val="000000"/>
                </a:solidFill>
                <a:uFill>
                  <a:solidFill>
                    <a:srgbClr val="ffffff"/>
                  </a:solidFill>
                </a:uFill>
                <a:latin typeface="Calibri"/>
                <a:ea typeface="DejaVu Sans"/>
              </a:rPr>
              <a:t> - specified for a specific occurrence of a tag and apply only to that tag</a:t>
            </a:r>
            <a:endParaRPr b="0" lang="en-IN" sz="1800" spc="-1" strike="noStrike">
              <a:solidFill>
                <a:srgbClr val="000000"/>
              </a:solidFill>
              <a:uFill>
                <a:solidFill>
                  <a:srgbClr val="ffffff"/>
                </a:solidFill>
              </a:uFill>
              <a:latin typeface="Arial"/>
            </a:endParaRPr>
          </a:p>
          <a:p>
            <a:pPr lvl="2" marL="648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This is fine-grain style, which defeats the purpose of style sheets - uniform style</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Document</a:t>
            </a:r>
            <a:r>
              <a:rPr b="0" lang="en-IN" sz="2600" spc="-1" strike="noStrike">
                <a:solidFill>
                  <a:srgbClr val="000000"/>
                </a:solidFill>
                <a:uFill>
                  <a:solidFill>
                    <a:srgbClr val="ffffff"/>
                  </a:solidFill>
                </a:uFill>
                <a:latin typeface="Calibri"/>
                <a:ea typeface="DejaVu Sans"/>
              </a:rPr>
              <a:t>-level style sheets - apply to the whole document in which they appear</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1" lang="en-IN" sz="2600" spc="-1" strike="noStrike">
                <a:solidFill>
                  <a:srgbClr val="000000"/>
                </a:solidFill>
                <a:uFill>
                  <a:solidFill>
                    <a:srgbClr val="ffffff"/>
                  </a:solidFill>
                </a:uFill>
                <a:latin typeface="Calibri"/>
                <a:ea typeface="DejaVu Sans"/>
              </a:rPr>
              <a:t>External</a:t>
            </a:r>
            <a:r>
              <a:rPr b="0" lang="en-IN" sz="2600" spc="-1" strike="noStrike">
                <a:solidFill>
                  <a:srgbClr val="000000"/>
                </a:solidFill>
                <a:uFill>
                  <a:solidFill>
                    <a:srgbClr val="ffffff"/>
                  </a:solidFill>
                </a:uFill>
                <a:latin typeface="Calibri"/>
                <a:ea typeface="DejaVu Sans"/>
              </a:rPr>
              <a:t> style sheets - can be applied to any number of documents</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When more than one style sheet applies to a specific tag in a document, the lowest level style sheet has precedence</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Browser searches for a style property spec, starting with inline, until it finds one (or there isn’t one)</a:t>
            </a:r>
            <a:endParaRPr b="0" lang="en-IN" sz="1800" spc="-1" strike="noStrike">
              <a:solidFill>
                <a:srgbClr val="000000"/>
              </a:solidFill>
              <a:uFill>
                <a:solidFill>
                  <a:srgbClr val="ffffff"/>
                </a:solidFill>
              </a:uFill>
              <a:latin typeface="Arial"/>
            </a:endParaRPr>
          </a:p>
        </p:txBody>
      </p:sp>
      <p:sp>
        <p:nvSpPr>
          <p:cNvPr id="64"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65"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Sample Run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72"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73" name="CustomShape 3"/>
          <p:cNvSpPr/>
          <p:nvPr/>
        </p:nvSpPr>
        <p:spPr>
          <a:xfrm>
            <a:off x="6553080" y="6356520"/>
            <a:ext cx="2129040" cy="360360"/>
          </a:xfrm>
          <a:prstGeom prst="rect">
            <a:avLst/>
          </a:prstGeom>
          <a:noFill/>
          <a:ln>
            <a:noFill/>
          </a:ln>
        </p:spPr>
        <p:style>
          <a:lnRef idx="0"/>
          <a:fillRef idx="0"/>
          <a:effectRef idx="0"/>
          <a:fontRef idx="minor"/>
        </p:style>
      </p:sp>
      <p:pic>
        <p:nvPicPr>
          <p:cNvPr id="274" name="" descr=""/>
          <p:cNvPicPr/>
          <p:nvPr/>
        </p:nvPicPr>
        <p:blipFill>
          <a:blip r:embed="rId1"/>
          <a:stretch/>
        </p:blipFill>
        <p:spPr>
          <a:xfrm>
            <a:off x="1721880" y="957960"/>
            <a:ext cx="5886000" cy="5133600"/>
          </a:xfrm>
          <a:prstGeom prst="rect">
            <a:avLst/>
          </a:prstGeom>
          <a:ln>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Sample Run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76"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77" name="CustomShape 3"/>
          <p:cNvSpPr/>
          <p:nvPr/>
        </p:nvSpPr>
        <p:spPr>
          <a:xfrm>
            <a:off x="6553080" y="6356520"/>
            <a:ext cx="2129040" cy="360360"/>
          </a:xfrm>
          <a:prstGeom prst="rect">
            <a:avLst/>
          </a:prstGeom>
          <a:noFill/>
          <a:ln>
            <a:noFill/>
          </a:ln>
        </p:spPr>
        <p:style>
          <a:lnRef idx="0"/>
          <a:fillRef idx="0"/>
          <a:effectRef idx="0"/>
          <a:fontRef idx="minor"/>
        </p:style>
      </p:sp>
      <p:pic>
        <p:nvPicPr>
          <p:cNvPr id="278" name="" descr=""/>
          <p:cNvPicPr/>
          <p:nvPr/>
        </p:nvPicPr>
        <p:blipFill>
          <a:blip r:embed="rId1"/>
          <a:srcRect l="14731" t="20661" r="58493" b="38735"/>
          <a:stretch/>
        </p:blipFill>
        <p:spPr>
          <a:xfrm>
            <a:off x="1008000" y="828000"/>
            <a:ext cx="3292560" cy="2808000"/>
          </a:xfrm>
          <a:prstGeom prst="rect">
            <a:avLst/>
          </a:prstGeom>
          <a:ln>
            <a:noFill/>
          </a:ln>
        </p:spPr>
      </p:pic>
      <p:pic>
        <p:nvPicPr>
          <p:cNvPr id="279" name="" descr=""/>
          <p:cNvPicPr/>
          <p:nvPr/>
        </p:nvPicPr>
        <p:blipFill>
          <a:blip r:embed="rId2"/>
          <a:srcRect l="13158" t="19258" r="55342" b="40138"/>
          <a:stretch/>
        </p:blipFill>
        <p:spPr>
          <a:xfrm>
            <a:off x="4807440" y="828000"/>
            <a:ext cx="3724560" cy="2700000"/>
          </a:xfrm>
          <a:prstGeom prst="rect">
            <a:avLst/>
          </a:prstGeom>
          <a:ln>
            <a:noFill/>
          </a:ln>
        </p:spPr>
      </p:pic>
      <p:pic>
        <p:nvPicPr>
          <p:cNvPr id="280" name="" descr=""/>
          <p:cNvPicPr/>
          <p:nvPr/>
        </p:nvPicPr>
        <p:blipFill>
          <a:blip r:embed="rId3"/>
          <a:srcRect l="13944" t="18977" r="57704" b="39017"/>
          <a:stretch/>
        </p:blipFill>
        <p:spPr>
          <a:xfrm>
            <a:off x="972000" y="3528000"/>
            <a:ext cx="3492000" cy="2909880"/>
          </a:xfrm>
          <a:prstGeom prst="rect">
            <a:avLst/>
          </a:prstGeom>
          <a:ln>
            <a:noFill/>
          </a:ln>
        </p:spPr>
      </p:pic>
      <p:pic>
        <p:nvPicPr>
          <p:cNvPr id="281" name="" descr=""/>
          <p:cNvPicPr/>
          <p:nvPr/>
        </p:nvPicPr>
        <p:blipFill>
          <a:blip r:embed="rId4"/>
          <a:srcRect l="13155" t="20380" r="56131" b="40247"/>
          <a:stretch/>
        </p:blipFill>
        <p:spPr>
          <a:xfrm>
            <a:off x="4680360" y="3636360"/>
            <a:ext cx="3743640" cy="2699280"/>
          </a:xfrm>
          <a:prstGeom prst="rect">
            <a:avLst/>
          </a:prstGeom>
          <a:ln>
            <a:noFill/>
          </a:ln>
        </p:spPr>
      </p:pic>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3b. Pseudo Code / Outline of the Algorithm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83"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a:t>
            </a:r>
            <a:r>
              <a:rPr b="0" lang="en-IN" sz="1200" spc="-1" strike="noStrike">
                <a:solidFill>
                  <a:srgbClr val="8b8b8b"/>
                </a:solidFill>
                <a:uFill>
                  <a:solidFill>
                    <a:srgbClr val="ffffff"/>
                  </a:solidFill>
                </a:uFill>
                <a:latin typeface="Calibri"/>
                <a:ea typeface="DejaVu Sans"/>
              </a:rPr>
              <a:t>Engineering, GIT</a:t>
            </a:r>
            <a:endParaRPr b="0" lang="en-IN" sz="1800" spc="-1" strike="noStrike">
              <a:solidFill>
                <a:srgbClr val="000000"/>
              </a:solidFill>
              <a:uFill>
                <a:solidFill>
                  <a:srgbClr val="ffffff"/>
                </a:solidFill>
              </a:uFill>
              <a:latin typeface="Arial"/>
            </a:endParaRPr>
          </a:p>
        </p:txBody>
      </p:sp>
      <p:sp>
        <p:nvSpPr>
          <p:cNvPr id="284" name="CustomShape 3"/>
          <p:cNvSpPr/>
          <p:nvPr/>
        </p:nvSpPr>
        <p:spPr>
          <a:xfrm>
            <a:off x="6553080" y="6356520"/>
            <a:ext cx="2129040" cy="360360"/>
          </a:xfrm>
          <a:prstGeom prst="rect">
            <a:avLst/>
          </a:prstGeom>
          <a:noFill/>
          <a:ln>
            <a:noFill/>
          </a:ln>
        </p:spPr>
        <p:style>
          <a:lnRef idx="0"/>
          <a:fillRef idx="0"/>
          <a:effectRef idx="0"/>
          <a:fontRef idx="minor"/>
        </p:style>
      </p:sp>
      <p:pic>
        <p:nvPicPr>
          <p:cNvPr id="285" name="" descr=""/>
          <p:cNvPicPr/>
          <p:nvPr/>
        </p:nvPicPr>
        <p:blipFill>
          <a:blip r:embed="rId1"/>
          <a:stretch/>
        </p:blipFill>
        <p:spPr>
          <a:xfrm>
            <a:off x="324000" y="1158480"/>
            <a:ext cx="4038120" cy="4905000"/>
          </a:xfrm>
          <a:prstGeom prst="rect">
            <a:avLst/>
          </a:prstGeom>
          <a:ln>
            <a:noFill/>
          </a:ln>
        </p:spPr>
      </p:pic>
      <p:pic>
        <p:nvPicPr>
          <p:cNvPr id="286" name="" descr=""/>
          <p:cNvPicPr/>
          <p:nvPr/>
        </p:nvPicPr>
        <p:blipFill>
          <a:blip r:embed="rId2"/>
          <a:stretch/>
        </p:blipFill>
        <p:spPr>
          <a:xfrm>
            <a:off x="4324320" y="1473840"/>
            <a:ext cx="4533480" cy="4562280"/>
          </a:xfrm>
          <a:prstGeom prst="rect">
            <a:avLst/>
          </a:prstGeom>
          <a:ln>
            <a:noFill/>
          </a:ln>
        </p:spPr>
      </p:pic>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3b. Pseudo Code / Outline of the Algorithm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88"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89" name="CustomShape 3"/>
          <p:cNvSpPr/>
          <p:nvPr/>
        </p:nvSpPr>
        <p:spPr>
          <a:xfrm>
            <a:off x="6553080" y="6356520"/>
            <a:ext cx="2129040" cy="360360"/>
          </a:xfrm>
          <a:prstGeom prst="rect">
            <a:avLst/>
          </a:prstGeom>
          <a:noFill/>
          <a:ln>
            <a:noFill/>
          </a:ln>
        </p:spPr>
        <p:style>
          <a:lnRef idx="0"/>
          <a:fillRef idx="0"/>
          <a:effectRef idx="0"/>
          <a:fontRef idx="minor"/>
        </p:style>
      </p:sp>
      <p:pic>
        <p:nvPicPr>
          <p:cNvPr id="290" name="" descr=""/>
          <p:cNvPicPr/>
          <p:nvPr/>
        </p:nvPicPr>
        <p:blipFill>
          <a:blip r:embed="rId1"/>
          <a:stretch/>
        </p:blipFill>
        <p:spPr>
          <a:xfrm>
            <a:off x="111240" y="1365840"/>
            <a:ext cx="8852760" cy="4196160"/>
          </a:xfrm>
          <a:prstGeom prst="rect">
            <a:avLst/>
          </a:prstGeom>
          <a:ln>
            <a:noFill/>
          </a:ln>
        </p:spPr>
      </p:pic>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3b. Pseudo Code / Outline of the Algorithm</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92"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93" name="CustomShape 3"/>
          <p:cNvSpPr/>
          <p:nvPr/>
        </p:nvSpPr>
        <p:spPr>
          <a:xfrm>
            <a:off x="6553080" y="6356520"/>
            <a:ext cx="2129040" cy="360360"/>
          </a:xfrm>
          <a:prstGeom prst="rect">
            <a:avLst/>
          </a:prstGeom>
          <a:noFill/>
          <a:ln>
            <a:noFill/>
          </a:ln>
        </p:spPr>
        <p:style>
          <a:lnRef idx="0"/>
          <a:fillRef idx="0"/>
          <a:effectRef idx="0"/>
          <a:fontRef idx="minor"/>
        </p:style>
      </p:sp>
      <p:pic>
        <p:nvPicPr>
          <p:cNvPr id="294" name="" descr=""/>
          <p:cNvPicPr/>
          <p:nvPr/>
        </p:nvPicPr>
        <p:blipFill>
          <a:blip r:embed="rId1"/>
          <a:stretch/>
        </p:blipFill>
        <p:spPr>
          <a:xfrm>
            <a:off x="75240" y="1139040"/>
            <a:ext cx="8996760" cy="5025960"/>
          </a:xfrm>
          <a:prstGeom prst="rect">
            <a:avLst/>
          </a:prstGeom>
          <a:ln>
            <a:noFill/>
          </a:ln>
        </p:spPr>
      </p:pic>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Sample Run</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p:txBody>
      </p:sp>
      <p:sp>
        <p:nvSpPr>
          <p:cNvPr id="296"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297" name="CustomShape 3"/>
          <p:cNvSpPr/>
          <p:nvPr/>
        </p:nvSpPr>
        <p:spPr>
          <a:xfrm>
            <a:off x="6553080" y="6356520"/>
            <a:ext cx="2129040" cy="360360"/>
          </a:xfrm>
          <a:prstGeom prst="rect">
            <a:avLst/>
          </a:prstGeom>
          <a:noFill/>
          <a:ln>
            <a:noFill/>
          </a:ln>
        </p:spPr>
        <p:style>
          <a:lnRef idx="0"/>
          <a:fillRef idx="0"/>
          <a:effectRef idx="0"/>
          <a:fontRef idx="minor"/>
        </p:style>
      </p:sp>
      <p:pic>
        <p:nvPicPr>
          <p:cNvPr id="298" name="" descr=""/>
          <p:cNvPicPr/>
          <p:nvPr/>
        </p:nvPicPr>
        <p:blipFill>
          <a:blip r:embed="rId1"/>
          <a:srcRect l="12562" t="17579" r="67749" b="50216"/>
          <a:stretch/>
        </p:blipFill>
        <p:spPr>
          <a:xfrm>
            <a:off x="1156680" y="900000"/>
            <a:ext cx="3091320" cy="2844000"/>
          </a:xfrm>
          <a:prstGeom prst="rect">
            <a:avLst/>
          </a:prstGeom>
          <a:ln>
            <a:noFill/>
          </a:ln>
        </p:spPr>
      </p:pic>
      <p:pic>
        <p:nvPicPr>
          <p:cNvPr id="299" name="" descr=""/>
          <p:cNvPicPr/>
          <p:nvPr/>
        </p:nvPicPr>
        <p:blipFill>
          <a:blip r:embed="rId2"/>
          <a:srcRect l="12562" t="18977" r="68535" b="50216"/>
          <a:stretch/>
        </p:blipFill>
        <p:spPr>
          <a:xfrm>
            <a:off x="4464360" y="1008000"/>
            <a:ext cx="2984760" cy="2736000"/>
          </a:xfrm>
          <a:prstGeom prst="rect">
            <a:avLst/>
          </a:prstGeom>
          <a:ln>
            <a:noFill/>
          </a:ln>
        </p:spPr>
      </p:pic>
      <p:pic>
        <p:nvPicPr>
          <p:cNvPr id="300" name="" descr=""/>
          <p:cNvPicPr/>
          <p:nvPr/>
        </p:nvPicPr>
        <p:blipFill>
          <a:blip r:embed="rId3"/>
          <a:srcRect l="13349" t="18977" r="69322" b="50216"/>
          <a:stretch/>
        </p:blipFill>
        <p:spPr>
          <a:xfrm>
            <a:off x="1296000" y="3672000"/>
            <a:ext cx="2736000" cy="2736000"/>
          </a:xfrm>
          <a:prstGeom prst="rect">
            <a:avLst/>
          </a:prstGeom>
          <a:ln>
            <a:noFill/>
          </a:ln>
        </p:spPr>
      </p:pic>
      <p:pic>
        <p:nvPicPr>
          <p:cNvPr id="301" name="" descr=""/>
          <p:cNvPicPr/>
          <p:nvPr/>
        </p:nvPicPr>
        <p:blipFill>
          <a:blip r:embed="rId4"/>
          <a:srcRect l="12688" t="18977" r="69197" b="50216"/>
          <a:stretch/>
        </p:blipFill>
        <p:spPr>
          <a:xfrm>
            <a:off x="4464000" y="3726000"/>
            <a:ext cx="2808000" cy="2685600"/>
          </a:xfrm>
          <a:prstGeom prst="rect">
            <a:avLst/>
          </a:prstGeom>
          <a:ln>
            <a:noFill/>
          </a:ln>
        </p:spPr>
      </p:pic>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04920" y="380880"/>
            <a:ext cx="8605080" cy="609048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Learning Outcomes of the Experiment</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r>
              <a:rPr b="0" lang="en-IN" sz="2000" spc="-1" strike="noStrike">
                <a:solidFill>
                  <a:srgbClr val="0070c0"/>
                </a:solidFill>
                <a:uFill>
                  <a:solidFill>
                    <a:srgbClr val="ffffff"/>
                  </a:solidFill>
                </a:uFill>
                <a:latin typeface="Calibri"/>
                <a:ea typeface="DejaVu Sans"/>
              </a:rPr>
              <a:t>At the end of the session, students should be able to :</a:t>
            </a: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nSpc>
                <a:spcPct val="100000"/>
              </a:lnSpc>
            </a:pPr>
            <a:endParaRPr b="0" lang="en-IN" sz="1800" spc="-1" strike="noStrike">
              <a:solidFill>
                <a:srgbClr val="000000"/>
              </a:solidFill>
              <a:uFill>
                <a:solidFill>
                  <a:srgbClr val="ffffff"/>
                </a:solidFill>
              </a:uFill>
              <a:latin typeface="Arial"/>
            </a:endParaRPr>
          </a:p>
          <a:p>
            <a:pPr algn="just">
              <a:lnSpc>
                <a:spcPct val="150000"/>
              </a:lnSpc>
            </a:pPr>
            <a:r>
              <a:rPr b="1" lang="en-IN" sz="2000" spc="-1" strike="noStrike">
                <a:solidFill>
                  <a:srgbClr val="0070c0"/>
                </a:solidFill>
                <a:uFill>
                  <a:solidFill>
                    <a:srgbClr val="ffffff"/>
                  </a:solidFill>
                </a:uFill>
                <a:latin typeface="Calibri"/>
                <a:ea typeface="DejaVu Sans"/>
              </a:rPr>
              <a:t>1) </a:t>
            </a:r>
            <a:endParaRPr b="0" lang="en-IN" sz="1800" spc="-1" strike="noStrike">
              <a:solidFill>
                <a:srgbClr val="000000"/>
              </a:solidFill>
              <a:uFill>
                <a:solidFill>
                  <a:srgbClr val="ffffff"/>
                </a:solidFill>
              </a:uFill>
              <a:latin typeface="Arial"/>
            </a:endParaRPr>
          </a:p>
          <a:p>
            <a:pPr algn="just">
              <a:lnSpc>
                <a:spcPct val="150000"/>
              </a:lnSpc>
            </a:pPr>
            <a:r>
              <a:rPr b="1" lang="en-IN" sz="2000" spc="-1" strike="noStrike">
                <a:solidFill>
                  <a:srgbClr val="0070c0"/>
                </a:solidFill>
                <a:uFill>
                  <a:solidFill>
                    <a:srgbClr val="ffffff"/>
                  </a:solidFill>
                </a:uFill>
                <a:latin typeface="Calibri"/>
                <a:ea typeface="DejaVu Sans"/>
              </a:rPr>
              <a:t>2) </a:t>
            </a:r>
            <a:endParaRPr b="0" lang="en-IN" sz="1800" spc="-1" strike="noStrike">
              <a:solidFill>
                <a:srgbClr val="000000"/>
              </a:solidFill>
              <a:uFill>
                <a:solidFill>
                  <a:srgbClr val="ffffff"/>
                </a:solidFill>
              </a:uFill>
              <a:latin typeface="Arial"/>
            </a:endParaRPr>
          </a:p>
          <a:p>
            <a:pPr algn="just">
              <a:lnSpc>
                <a:spcPct val="150000"/>
              </a:lnSpc>
            </a:pPr>
            <a:endParaRPr b="0" lang="en-IN" sz="1800" spc="-1" strike="noStrike">
              <a:solidFill>
                <a:srgbClr val="000000"/>
              </a:solidFill>
              <a:uFill>
                <a:solidFill>
                  <a:srgbClr val="ffffff"/>
                </a:solidFill>
              </a:uFill>
              <a:latin typeface="Arial"/>
            </a:endParaRPr>
          </a:p>
          <a:p>
            <a:pPr algn="just">
              <a:lnSpc>
                <a:spcPct val="150000"/>
              </a:lnSpc>
            </a:pPr>
            <a:endParaRPr b="0" lang="en-IN" sz="1800" spc="-1" strike="noStrike">
              <a:solidFill>
                <a:srgbClr val="000000"/>
              </a:solidFill>
              <a:uFill>
                <a:solidFill>
                  <a:srgbClr val="ffffff"/>
                </a:solidFill>
              </a:uFill>
              <a:latin typeface="Arial"/>
            </a:endParaRPr>
          </a:p>
          <a:p>
            <a:pPr algn="just">
              <a:lnSpc>
                <a:spcPct val="150000"/>
              </a:lnSpc>
            </a:pPr>
            <a:endParaRPr b="0" lang="en-IN" sz="1800" spc="-1" strike="noStrike">
              <a:solidFill>
                <a:srgbClr val="000000"/>
              </a:solidFill>
              <a:uFill>
                <a:solidFill>
                  <a:srgbClr val="ffffff"/>
                </a:solidFill>
              </a:uFill>
              <a:latin typeface="Arial"/>
            </a:endParaRPr>
          </a:p>
          <a:p>
            <a:pPr marL="457200" indent="-451800">
              <a:lnSpc>
                <a:spcPct val="100000"/>
              </a:lnSpc>
            </a:pPr>
            <a:endParaRPr b="0" lang="en-IN" sz="1800" spc="-1" strike="noStrike">
              <a:solidFill>
                <a:srgbClr val="000000"/>
              </a:solidFill>
              <a:uFill>
                <a:solidFill>
                  <a:srgbClr val="ffffff"/>
                </a:solidFill>
              </a:uFill>
              <a:latin typeface="Arial"/>
            </a:endParaRPr>
          </a:p>
          <a:p>
            <a:pPr marL="457200" indent="-451800" algn="ctr">
              <a:lnSpc>
                <a:spcPct val="100000"/>
              </a:lnSpc>
            </a:pPr>
            <a:endParaRPr b="0" lang="en-IN" sz="1800" spc="-1" strike="noStrike">
              <a:solidFill>
                <a:srgbClr val="000000"/>
              </a:solidFill>
              <a:uFill>
                <a:solidFill>
                  <a:srgbClr val="ffffff"/>
                </a:solidFill>
              </a:uFill>
              <a:latin typeface="Arial"/>
            </a:endParaRPr>
          </a:p>
          <a:p>
            <a:pPr marL="457200" indent="-451800" algn="ctr">
              <a:lnSpc>
                <a:spcPct val="100000"/>
              </a:lnSpc>
            </a:pPr>
            <a:endParaRPr b="0" lang="en-IN" sz="1800" spc="-1" strike="noStrike">
              <a:solidFill>
                <a:srgbClr val="000000"/>
              </a:solidFill>
              <a:uFill>
                <a:solidFill>
                  <a:srgbClr val="ffffff"/>
                </a:solidFill>
              </a:uFill>
              <a:latin typeface="Arial"/>
            </a:endParaRPr>
          </a:p>
          <a:p>
            <a:pPr marL="457200" indent="-451800">
              <a:lnSpc>
                <a:spcPct val="100000"/>
              </a:lnSpc>
            </a:pPr>
            <a:endParaRPr b="0" lang="en-IN" sz="1800" spc="-1" strike="noStrike">
              <a:solidFill>
                <a:srgbClr val="000000"/>
              </a:solidFill>
              <a:uFill>
                <a:solidFill>
                  <a:srgbClr val="ffffff"/>
                </a:solidFill>
              </a:uFill>
              <a:latin typeface="Arial"/>
            </a:endParaRPr>
          </a:p>
        </p:txBody>
      </p:sp>
      <p:sp>
        <p:nvSpPr>
          <p:cNvPr id="303" name="CustomShape 2"/>
          <p:cNvSpPr/>
          <p:nvPr/>
        </p:nvSpPr>
        <p:spPr>
          <a:xfrm>
            <a:off x="1371600" y="6356520"/>
            <a:ext cx="4642920" cy="359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304" name="CustomShape 3"/>
          <p:cNvSpPr/>
          <p:nvPr/>
        </p:nvSpPr>
        <p:spPr>
          <a:xfrm>
            <a:off x="6553080" y="6356520"/>
            <a:ext cx="2128320" cy="359640"/>
          </a:xfrm>
          <a:prstGeom prst="rect">
            <a:avLst/>
          </a:prstGeom>
          <a:noFill/>
          <a:ln>
            <a:noFill/>
          </a:ln>
        </p:spPr>
        <p:style>
          <a:lnRef idx="0"/>
          <a:fillRef idx="0"/>
          <a:effectRef idx="0"/>
          <a:fontRef idx="minor"/>
        </p:style>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Levels of Style Sheets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Inline style sheets appear in the tag itself</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Document-level style sheets appear in the head of the document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External style sheets are in separate files, potentially on any server on the Internet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Written as text files with the MIME type text/css</a:t>
            </a:r>
            <a:endParaRPr b="0" lang="en-IN" sz="1800" spc="-1" strike="noStrike">
              <a:solidFill>
                <a:srgbClr val="000000"/>
              </a:solidFill>
              <a:uFill>
                <a:solidFill>
                  <a:srgbClr val="ffffff"/>
                </a:solidFill>
              </a:uFill>
              <a:latin typeface="Arial"/>
            </a:endParaRPr>
          </a:p>
        </p:txBody>
      </p:sp>
      <p:sp>
        <p:nvSpPr>
          <p:cNvPr id="67"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68" name="CustomShape 3"/>
          <p:cNvSpPr/>
          <p:nvPr/>
        </p:nvSpPr>
        <p:spPr>
          <a:xfrm>
            <a:off x="6553080" y="6356520"/>
            <a:ext cx="2129040" cy="360360"/>
          </a:xfrm>
          <a:prstGeom prst="rect">
            <a:avLst/>
          </a:prstGeom>
          <a:noFill/>
          <a:ln>
            <a:noFill/>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Style Specification Formats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Format depends on the level of the style sheet</a:t>
            </a: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1" lang="en-IN" sz="2600" spc="-1" strike="noStrike">
                <a:solidFill>
                  <a:srgbClr val="000000"/>
                </a:solidFill>
                <a:uFill>
                  <a:solidFill>
                    <a:srgbClr val="ffffff"/>
                  </a:solidFill>
                </a:uFill>
                <a:latin typeface="Calibri"/>
                <a:ea typeface="DejaVu Sans"/>
              </a:rPr>
              <a:t>Inline</a:t>
            </a:r>
            <a:r>
              <a:rPr b="0" lang="en-IN" sz="2600" spc="-1" strike="noStrike">
                <a:solidFill>
                  <a:srgbClr val="000000"/>
                </a:solidFill>
                <a:uFill>
                  <a:solidFill>
                    <a:srgbClr val="ffffff"/>
                  </a:solidFill>
                </a:uFill>
                <a:latin typeface="Calibri"/>
                <a:ea typeface="DejaVu Sans"/>
              </a:rPr>
              <a:t>:</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Style sheet appears as the value of the </a:t>
            </a:r>
            <a:r>
              <a:rPr b="1" lang="en-IN" sz="2600" spc="-1" strike="noStrike">
                <a:solidFill>
                  <a:srgbClr val="000000"/>
                </a:solidFill>
                <a:uFill>
                  <a:solidFill>
                    <a:srgbClr val="ffffff"/>
                  </a:solidFill>
                </a:uFill>
                <a:latin typeface="Calibri"/>
                <a:ea typeface="DejaVu Sans"/>
              </a:rPr>
              <a:t>style </a:t>
            </a:r>
            <a:r>
              <a:rPr b="0" lang="en-IN" sz="2600" spc="-1" strike="noStrike">
                <a:solidFill>
                  <a:srgbClr val="000000"/>
                </a:solidFill>
                <a:uFill>
                  <a:solidFill>
                    <a:srgbClr val="ffffff"/>
                  </a:solidFill>
                </a:uFill>
                <a:latin typeface="Calibri"/>
                <a:ea typeface="DejaVu Sans"/>
              </a:rPr>
              <a:t>attribute</a:t>
            </a:r>
            <a:endParaRPr b="0" lang="en-IN"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IN" sz="2600" spc="-1" strike="noStrike">
                <a:solidFill>
                  <a:srgbClr val="000000"/>
                </a:solidFill>
                <a:uFill>
                  <a:solidFill>
                    <a:srgbClr val="ffffff"/>
                  </a:solidFill>
                </a:uFill>
                <a:latin typeface="Calibri"/>
                <a:ea typeface="DejaVu Sans"/>
              </a:rPr>
              <a:t>General form: as attribute value pair</a:t>
            </a:r>
            <a:endParaRPr b="0" lang="en-IN" sz="1800" spc="-1" strike="noStrike">
              <a:solidFill>
                <a:srgbClr val="000000"/>
              </a:solidFill>
              <a:uFill>
                <a:solidFill>
                  <a:srgbClr val="ffffff"/>
                </a:solidFill>
              </a:uFill>
              <a:latin typeface="Arial"/>
            </a:endParaRPr>
          </a:p>
        </p:txBody>
      </p:sp>
      <p:sp>
        <p:nvSpPr>
          <p:cNvPr id="70"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71" name="CustomShape 3"/>
          <p:cNvSpPr/>
          <p:nvPr/>
        </p:nvSpPr>
        <p:spPr>
          <a:xfrm>
            <a:off x="6553080" y="6356520"/>
            <a:ext cx="2129040" cy="360360"/>
          </a:xfrm>
          <a:prstGeom prst="rect">
            <a:avLst/>
          </a:prstGeom>
          <a:noFill/>
          <a:ln>
            <a:noFill/>
          </a:ln>
        </p:spPr>
        <p:style>
          <a:lnRef idx="0"/>
          <a:fillRef idx="0"/>
          <a:effectRef idx="0"/>
          <a:fontRef idx="minor"/>
        </p:style>
      </p:sp>
      <p:pic>
        <p:nvPicPr>
          <p:cNvPr id="72" name="" descr=""/>
          <p:cNvPicPr/>
          <p:nvPr/>
        </p:nvPicPr>
        <p:blipFill>
          <a:blip r:embed="rId1"/>
          <a:stretch/>
        </p:blipFill>
        <p:spPr>
          <a:xfrm>
            <a:off x="2142720" y="2811600"/>
            <a:ext cx="4914360" cy="1627920"/>
          </a:xfrm>
          <a:prstGeom prst="rect">
            <a:avLst/>
          </a:prstGeom>
          <a:ln>
            <a:noFill/>
          </a:ln>
        </p:spPr>
      </p:pic>
      <p:pic>
        <p:nvPicPr>
          <p:cNvPr id="73" name="" descr=""/>
          <p:cNvPicPr/>
          <p:nvPr/>
        </p:nvPicPr>
        <p:blipFill>
          <a:blip r:embed="rId2"/>
          <a:stretch/>
        </p:blipFill>
        <p:spPr>
          <a:xfrm>
            <a:off x="1076040" y="4717080"/>
            <a:ext cx="7047720" cy="15613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304920" y="380880"/>
            <a:ext cx="8605800" cy="6091200"/>
          </a:xfrm>
          <a:prstGeom prst="rect">
            <a:avLst/>
          </a:prstGeom>
          <a:solidFill>
            <a:srgbClr val="ffffff"/>
          </a:solidFill>
          <a:ln w="25560">
            <a:solidFill>
              <a:srgbClr val="c0504d"/>
            </a:solidFill>
            <a:round/>
          </a:ln>
        </p:spPr>
        <p:style>
          <a:lnRef idx="0"/>
          <a:fillRef idx="0"/>
          <a:effectRef idx="0"/>
          <a:fontRef idx="minor"/>
        </p:style>
        <p:txBody>
          <a:bodyPr lIns="90000" rIns="90000" tIns="45000" bIns="45000"/>
          <a:p>
            <a:pPr algn="ctr">
              <a:lnSpc>
                <a:spcPct val="100000"/>
              </a:lnSpc>
            </a:pPr>
            <a:r>
              <a:rPr b="0" lang="en-IN" sz="3200" spc="-1" strike="noStrike">
                <a:solidFill>
                  <a:srgbClr val="ff0000"/>
                </a:solidFill>
                <a:uFill>
                  <a:solidFill>
                    <a:srgbClr val="ffffff"/>
                  </a:solidFill>
                </a:uFill>
                <a:latin typeface="Calibri"/>
                <a:ea typeface="DejaVu Sans"/>
              </a:rPr>
              <a:t>Style Specification Formats</a:t>
            </a:r>
            <a:endParaRPr b="0" lang="en-IN" sz="1800" spc="-1" strike="noStrike">
              <a:solidFill>
                <a:srgbClr val="000000"/>
              </a:solidFill>
              <a:uFill>
                <a:solidFill>
                  <a:srgbClr val="ffffff"/>
                </a:solidFill>
              </a:uFill>
              <a:latin typeface="Arial"/>
            </a:endParaRPr>
          </a:p>
          <a:p>
            <a:pPr algn="just">
              <a:lnSpc>
                <a:spcPct val="100000"/>
              </a:lnSpc>
            </a:pPr>
            <a:endParaRPr b="0" lang="en-IN" sz="1800" spc="-1" strike="noStrike">
              <a:solidFill>
                <a:srgbClr val="000000"/>
              </a:solidFill>
              <a:uFill>
                <a:solidFill>
                  <a:srgbClr val="ffffff"/>
                </a:solidFill>
              </a:uFill>
              <a:latin typeface="Arial"/>
            </a:endParaRPr>
          </a:p>
          <a:p>
            <a:pPr marL="225360" indent="-220680">
              <a:lnSpc>
                <a:spcPct val="100000"/>
              </a:lnSpc>
              <a:buClr>
                <a:srgbClr val="000000"/>
              </a:buClr>
              <a:buFont typeface="Arial"/>
              <a:buChar char="•"/>
            </a:pPr>
            <a:r>
              <a:rPr b="0" lang="en-IN" sz="2600" spc="-1" strike="noStrike">
                <a:solidFill>
                  <a:srgbClr val="000000"/>
                </a:solidFill>
                <a:uFill>
                  <a:solidFill>
                    <a:srgbClr val="ffffff"/>
                  </a:solidFill>
                </a:uFill>
                <a:latin typeface="Calibri"/>
                <a:ea typeface="DejaVu Sans"/>
              </a:rPr>
              <a:t>Example : </a:t>
            </a:r>
            <a:endParaRPr b="0" lang="en-IN" sz="1800" spc="-1" strike="noStrike">
              <a:solidFill>
                <a:srgbClr val="000000"/>
              </a:solidFill>
              <a:uFill>
                <a:solidFill>
                  <a:srgbClr val="ffffff"/>
                </a:solidFill>
              </a:uFill>
              <a:latin typeface="Arial"/>
            </a:endParaRPr>
          </a:p>
        </p:txBody>
      </p:sp>
      <p:sp>
        <p:nvSpPr>
          <p:cNvPr id="75" name="CustomShape 2"/>
          <p:cNvSpPr/>
          <p:nvPr/>
        </p:nvSpPr>
        <p:spPr>
          <a:xfrm>
            <a:off x="2438280" y="6492960"/>
            <a:ext cx="4033800" cy="3603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8b8b8b"/>
                </a:solidFill>
                <a:uFill>
                  <a:solidFill>
                    <a:srgbClr val="ffffff"/>
                  </a:solidFill>
                </a:uFill>
                <a:latin typeface="Calibri"/>
                <a:ea typeface="DejaVu Sans"/>
              </a:rPr>
              <a:t>Department of Computer Science and Engineering, GIT</a:t>
            </a:r>
            <a:endParaRPr b="0" lang="en-IN" sz="1800" spc="-1" strike="noStrike">
              <a:solidFill>
                <a:srgbClr val="000000"/>
              </a:solidFill>
              <a:uFill>
                <a:solidFill>
                  <a:srgbClr val="ffffff"/>
                </a:solidFill>
              </a:uFill>
              <a:latin typeface="Arial"/>
            </a:endParaRPr>
          </a:p>
        </p:txBody>
      </p:sp>
      <p:sp>
        <p:nvSpPr>
          <p:cNvPr id="76" name="CustomShape 3"/>
          <p:cNvSpPr/>
          <p:nvPr/>
        </p:nvSpPr>
        <p:spPr>
          <a:xfrm>
            <a:off x="6553080" y="6356520"/>
            <a:ext cx="2129040" cy="360360"/>
          </a:xfrm>
          <a:prstGeom prst="rect">
            <a:avLst/>
          </a:prstGeom>
          <a:noFill/>
          <a:ln>
            <a:noFill/>
          </a:ln>
        </p:spPr>
        <p:style>
          <a:lnRef idx="0"/>
          <a:fillRef idx="0"/>
          <a:effectRef idx="0"/>
          <a:fontRef idx="minor"/>
        </p:style>
      </p:sp>
      <p:pic>
        <p:nvPicPr>
          <p:cNvPr id="77" name="" descr=""/>
          <p:cNvPicPr/>
          <p:nvPr/>
        </p:nvPicPr>
        <p:blipFill>
          <a:blip r:embed="rId1"/>
          <a:stretch/>
        </p:blipFill>
        <p:spPr>
          <a:xfrm>
            <a:off x="996120" y="1672560"/>
            <a:ext cx="7228800" cy="751680"/>
          </a:xfrm>
          <a:prstGeom prst="rect">
            <a:avLst/>
          </a:prstGeom>
          <a:ln>
            <a:noFill/>
          </a:ln>
        </p:spPr>
      </p:pic>
      <p:pic>
        <p:nvPicPr>
          <p:cNvPr id="78" name="" descr=""/>
          <p:cNvPicPr/>
          <p:nvPr/>
        </p:nvPicPr>
        <p:blipFill>
          <a:blip r:embed="rId2"/>
          <a:stretch/>
        </p:blipFill>
        <p:spPr>
          <a:xfrm>
            <a:off x="1715400" y="2506680"/>
            <a:ext cx="5790600" cy="34758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4588</TotalTime>
  <Application>LibreOffice/5.3.1.2$Linux_X86_64 LibreOffice_project/30m0$Build-2</Application>
  <Words>1007</Words>
  <Paragraphs>214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2016-02-15T09:31:48Z</dcterms:created>
  <dc:creator>cse</dc:creator>
  <dc:description/>
  <dc:language>en-IN</dc:language>
  <cp:lastModifiedBy/>
  <dcterms:modified xsi:type="dcterms:W3CDTF">2017-09-10T20:00:42Z</dcterms:modified>
  <cp:revision>590</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